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7" r:id="rId4"/>
    <p:sldId id="277" r:id="rId5"/>
    <p:sldId id="278" r:id="rId6"/>
    <p:sldId id="258" r:id="rId7"/>
    <p:sldId id="259" r:id="rId8"/>
    <p:sldId id="260" r:id="rId9"/>
    <p:sldId id="289" r:id="rId10"/>
    <p:sldId id="281" r:id="rId11"/>
    <p:sldId id="292" r:id="rId12"/>
    <p:sldId id="293" r:id="rId13"/>
    <p:sldId id="294" r:id="rId14"/>
    <p:sldId id="298" r:id="rId15"/>
    <p:sldId id="300" r:id="rId16"/>
    <p:sldId id="297" r:id="rId17"/>
    <p:sldId id="299" r:id="rId18"/>
    <p:sldId id="301" r:id="rId19"/>
    <p:sldId id="303" r:id="rId20"/>
    <p:sldId id="302" r:id="rId21"/>
    <p:sldId id="291" r:id="rId22"/>
    <p:sldId id="295" r:id="rId23"/>
    <p:sldId id="296" r:id="rId24"/>
    <p:sldId id="304" r:id="rId25"/>
    <p:sldId id="305" r:id="rId26"/>
    <p:sldId id="306" r:id="rId27"/>
    <p:sldId id="261" r:id="rId28"/>
  </p:sldIdLst>
  <p:sldSz cx="12192000" cy="6858000"/>
  <p:notesSz cx="6858000" cy="9144000"/>
  <p:embeddedFontLst>
    <p:embeddedFont>
      <p:font typeface="나눔스퀘어_ac" panose="020B0600000101010101" pitchFamily="50" charset="-127"/>
      <p:regular r:id="rId31"/>
    </p:embeddedFont>
    <p:embeddedFont>
      <p:font typeface="나눔스퀘어_ac Bold" panose="020B0600000101010101" pitchFamily="50" charset="-127"/>
      <p:bold r:id="rId32"/>
    </p:embeddedFont>
    <p:embeddedFont>
      <p:font typeface="나눔스퀘어_ac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, 목차" id="{4B122B00-D3EC-4627-9264-B144DAFED597}">
          <p14:sldIdLst>
            <p14:sldId id="256"/>
            <p14:sldId id="257"/>
          </p14:sldIdLst>
        </p14:section>
        <p14:section name="01.Introduction" id="{2C1E4B25-9F1E-4044-904A-316C3016CA8A}">
          <p14:sldIdLst>
            <p14:sldId id="267"/>
            <p14:sldId id="277"/>
            <p14:sldId id="278"/>
            <p14:sldId id="258"/>
            <p14:sldId id="259"/>
            <p14:sldId id="260"/>
          </p14:sldIdLst>
        </p14:section>
        <p14:section name="02.Use Case Diagram" id="{ECEA3BAD-E846-4A95-AC38-8C6C6DC6E078}">
          <p14:sldIdLst>
            <p14:sldId id="289"/>
          </p14:sldIdLst>
        </p14:section>
        <p14:section name="03.Class Diagram" id="{245C12C5-E041-4CD8-B39F-85A3E75EBF77}">
          <p14:sldIdLst>
            <p14:sldId id="281"/>
            <p14:sldId id="292"/>
            <p14:sldId id="293"/>
            <p14:sldId id="294"/>
            <p14:sldId id="298"/>
            <p14:sldId id="300"/>
            <p14:sldId id="297"/>
            <p14:sldId id="299"/>
            <p14:sldId id="301"/>
            <p14:sldId id="303"/>
            <p14:sldId id="302"/>
          </p14:sldIdLst>
        </p14:section>
        <p14:section name="04. Sequence Diagram" id="{5F831532-BCB6-4761-A578-C6316125CD14}">
          <p14:sldIdLst>
            <p14:sldId id="291"/>
            <p14:sldId id="295"/>
            <p14:sldId id="296"/>
          </p14:sldIdLst>
        </p14:section>
        <p14:section name="05. 구현이슈" id="{839896D4-6711-4A0B-8EE8-29AC70ABA16B}">
          <p14:sldIdLst>
            <p14:sldId id="304"/>
          </p14:sldIdLst>
        </p14:section>
        <p14:section name="06. Demo" id="{AE6ADA09-271D-4E50-BFBC-3219A076B267}">
          <p14:sldIdLst>
            <p14:sldId id="305"/>
          </p14:sldIdLst>
        </p14:section>
        <p14:section name="07. Testing" id="{7199127B-EEB2-477A-98F9-DF9D0B220E0E}">
          <p14:sldIdLst>
            <p14:sldId id="306"/>
          </p14:sldIdLst>
        </p14:section>
        <p14:section name="마무리" id="{929F63BC-057F-466A-AA6F-C3D3B816917E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1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574"/>
    <a:srgbClr val="FF4E55"/>
    <a:srgbClr val="FF7D83"/>
    <a:srgbClr val="E1F5C4"/>
    <a:srgbClr val="F9D423"/>
    <a:srgbClr val="E6000B"/>
    <a:srgbClr val="FFA51E"/>
    <a:srgbClr val="FFFF99"/>
    <a:srgbClr val="FFFF66"/>
    <a:srgbClr val="FFC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3266" autoAdjust="0"/>
  </p:normalViewPr>
  <p:slideViewPr>
    <p:cSldViewPr snapToGrid="0" showGuides="1">
      <p:cViewPr varScale="1">
        <p:scale>
          <a:sx n="77" d="100"/>
          <a:sy n="77" d="100"/>
        </p:scale>
        <p:origin x="356" y="64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-47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6"/>
    </p:cViewPr>
  </p:sorterViewPr>
  <p:notesViewPr>
    <p:cSldViewPr snapToGrid="0" showGuides="1">
      <p:cViewPr varScale="1">
        <p:scale>
          <a:sx n="59" d="100"/>
          <a:sy n="59" d="100"/>
        </p:scale>
        <p:origin x="-2256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-15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en-US" altLang="ko-KR" sz="2000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</a:t>
            </a:r>
            <a:r>
              <a:rPr lang="ko-KR" altLang="en-US" sz="2000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세대가</a:t>
            </a:r>
            <a:endParaRPr lang="en-US" altLang="ko-KR" sz="2000" spc="-1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2000" spc="-15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pPr>
            <a:r>
              <a:rPr lang="ko-KR" altLang="en-US" sz="2000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맛집 콘텐츠를 봤을 때</a:t>
            </a:r>
            <a:endParaRPr lang="en-US" altLang="ko-KR" sz="2000" spc="-1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2000" spc="-15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pPr>
            <a:r>
              <a:rPr lang="ko-KR" altLang="en-US" sz="2000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많이 하는 행동</a:t>
            </a:r>
          </a:p>
        </c:rich>
      </c:tx>
      <c:layout>
        <c:manualLayout>
          <c:xMode val="edge"/>
          <c:yMode val="edge"/>
          <c:x val="0.38155863733889084"/>
          <c:y val="0.403199230975731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-15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0271497031793798"/>
          <c:y val="0.20745731706336895"/>
          <c:w val="0.42929033497313185"/>
          <c:h val="0.6384730457651962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맛집 콘텐츠를 봤을 때 가장 많이 하는 행동</c:v>
                </c:pt>
              </c:strCache>
            </c:strRef>
          </c:tx>
          <c:spPr>
            <a:solidFill>
              <a:srgbClr val="EDE574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4E5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31-4148-98E0-E0048B111FE5}"/>
              </c:ext>
            </c:extLst>
          </c:dPt>
          <c:dPt>
            <c:idx val="1"/>
            <c:bubble3D val="0"/>
            <c:spPr>
              <a:solidFill>
                <a:srgbClr val="EDE57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731-4148-98E0-E0048B111FE5}"/>
              </c:ext>
            </c:extLst>
          </c:dPt>
          <c:dLbls>
            <c:dLbl>
              <c:idx val="0"/>
              <c:layout>
                <c:manualLayout>
                  <c:x val="6.8203484152285845E-2"/>
                  <c:y val="0.2512735356951680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2800" b="0" i="0" u="none" strike="noStrike" kern="1200" spc="-150" baseline="0">
                        <a:solidFill>
                          <a:srgbClr val="FF4E5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defRPr>
                    </a:pPr>
                    <a:r>
                      <a:rPr lang="ko-KR" altLang="en-US" sz="2400" spc="-150" dirty="0"/>
                      <a:t>정보 검색</a:t>
                    </a:r>
                  </a:p>
                  <a:p>
                    <a:pPr algn="l">
                      <a:defRPr sz="2800" spc="-150">
                        <a:solidFill>
                          <a:srgbClr val="FF4E5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defRPr>
                    </a:pPr>
                    <a:r>
                      <a:rPr lang="en-US" altLang="ko-KR" sz="2000" spc="-150" dirty="0"/>
                      <a:t>50.8%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2800" b="0" i="0" u="none" strike="noStrike" kern="1200" spc="-150" baseline="0">
                      <a:solidFill>
                        <a:srgbClr val="FF4E55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731-4148-98E0-E0048B111FE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731-4148-98E0-E0048B111F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spc="-150" baseline="0">
                    <a:solidFill>
                      <a:srgbClr val="FF4E55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정보 검색</c:v>
                </c:pt>
                <c:pt idx="1">
                  <c:v>기타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50.8</c:v>
                </c:pt>
                <c:pt idx="1">
                  <c:v>49.2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31-4148-98E0-E0048B111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D2A8FC6-38E5-4B37-84D3-0D04F06ECA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76EA98-D440-4059-AC58-EFB87855E0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8CFF8-CD46-4F65-85E7-F0C38E3C03E6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CD480C-7087-49E4-B466-132B774112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1DF9F4-83A9-4E3C-8056-028E74DDB1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E7A2D-BF88-46B6-B683-8A6672B641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20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86D54-3C19-41F6-869C-EB9303A1B805}" type="datetimeFigureOut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4C571-4E12-4BC1-8F7D-F8CB787735D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070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rgbClr val="4D5156"/>
                </a:solidFill>
                <a:effectLst/>
                <a:latin typeface="+mn-lt"/>
                <a:ea typeface="+mn-ea"/>
                <a:cs typeface="+mn-cs"/>
              </a:rPr>
              <a:t>먼저 프로젝트에 대해 설명하겠습니다</a:t>
            </a:r>
            <a:endParaRPr lang="en-US" altLang="ko-KR" sz="1200" b="0" i="0" kern="1200" dirty="0">
              <a:solidFill>
                <a:srgbClr val="4D5156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u="none" strike="noStrike" kern="1200" dirty="0" err="1">
                <a:solidFill>
                  <a:srgbClr val="333333"/>
                </a:solidFill>
                <a:effectLst/>
                <a:latin typeface="+mn-lt"/>
                <a:ea typeface="+mn-ea"/>
                <a:cs typeface="+mn-cs"/>
              </a:rPr>
              <a:t>대학내일</a:t>
            </a:r>
            <a:r>
              <a:rPr lang="en-US" altLang="ko-KR" sz="1200" b="0" u="none" strike="noStrike" kern="1200" dirty="0">
                <a:solidFill>
                  <a:srgbClr val="333333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u="none" strike="noStrike" kern="1200" dirty="0">
                <a:solidFill>
                  <a:srgbClr val="333333"/>
                </a:solidFill>
                <a:effectLst/>
                <a:latin typeface="+mn-lt"/>
                <a:ea typeface="+mn-ea"/>
                <a:cs typeface="+mn-cs"/>
              </a:rPr>
              <a:t>대연구소의 </a:t>
            </a:r>
            <a:r>
              <a:rPr lang="ko-KR" altLang="en-US" sz="1200" b="0" u="none" strike="noStrike" kern="1200" dirty="0">
                <a:solidFill>
                  <a:srgbClr val="FF0F00"/>
                </a:solidFill>
                <a:effectLst/>
                <a:latin typeface="+mn-lt"/>
                <a:ea typeface="+mn-ea"/>
                <a:cs typeface="+mn-cs"/>
              </a:rPr>
              <a:t>식생활 조사 결과를 보고</a:t>
            </a:r>
            <a:r>
              <a:rPr lang="en-US" altLang="ko-KR" sz="1200" b="0" u="none" strike="noStrike" kern="1200" dirty="0">
                <a:solidFill>
                  <a:srgbClr val="FF0F00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u="none" strike="noStrike" kern="1200" dirty="0">
                <a:solidFill>
                  <a:srgbClr val="FF0F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맛집을 찾기 위해 여러 사이트를 이용한다는 점이 번거롭게 느껴졌습니다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005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앞에서 추출한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Entity Class</a:t>
            </a:r>
            <a:r>
              <a:rPr lang="ko-KR" altLang="en-US" dirty="0"/>
              <a:t>를 바탕으로 클래스 다이어그램을 그려보겠습니다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39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다이어그램을 그리기 위해선 </a:t>
            </a:r>
            <a:r>
              <a:rPr lang="en-US" altLang="ko-KR" dirty="0"/>
              <a:t>Entity</a:t>
            </a:r>
            <a:r>
              <a:rPr lang="en-US" altLang="ko-KR" baseline="0" dirty="0"/>
              <a:t> Class</a:t>
            </a:r>
            <a:r>
              <a:rPr lang="ko-KR" altLang="en-US" baseline="0" dirty="0"/>
              <a:t>들 간의 연관관계를 알아내야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각각의 </a:t>
            </a:r>
            <a:r>
              <a:rPr lang="en-US" altLang="ko-KR" baseline="0" dirty="0"/>
              <a:t>Entity Class</a:t>
            </a:r>
            <a:r>
              <a:rPr lang="ko-KR" altLang="en-US" baseline="0" dirty="0"/>
              <a:t>는 서로 다양한 연관관계를 갖고 있는데 각각의 관계는 다음 슬라이드의 다이어그램을 보며 설명하겠습니다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814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User,</a:t>
            </a:r>
            <a:r>
              <a:rPr lang="en-US" altLang="ko-KR" baseline="0" dirty="0"/>
              <a:t> Review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Restaurant</a:t>
            </a:r>
            <a:r>
              <a:rPr lang="ko-KR" altLang="en-US" baseline="0" dirty="0"/>
              <a:t> 간의 연관관계를 살펴보겠습니다</a:t>
            </a:r>
            <a:r>
              <a:rPr lang="en-US" altLang="ko-KR" baseline="0" dirty="0"/>
              <a:t>.</a:t>
            </a:r>
          </a:p>
          <a:p>
            <a:r>
              <a:rPr lang="en-US" altLang="ko-KR" dirty="0"/>
              <a:t>User</a:t>
            </a:r>
            <a:r>
              <a:rPr lang="ko-KR" altLang="en-US" dirty="0"/>
              <a:t>는 </a:t>
            </a:r>
            <a:r>
              <a:rPr lang="en-US" altLang="ko-KR" dirty="0"/>
              <a:t>Review</a:t>
            </a:r>
            <a:r>
              <a:rPr lang="ko-KR" altLang="en-US" baseline="0" dirty="0"/>
              <a:t>를 조회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작성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수정할 수 있고</a:t>
            </a:r>
            <a:r>
              <a:rPr lang="en-US" altLang="ko-KR" baseline="0" dirty="0"/>
              <a:t>, Restaurant</a:t>
            </a:r>
            <a:r>
              <a:rPr lang="ko-KR" altLang="en-US" baseline="0" dirty="0"/>
              <a:t>의 정보를 조회할 수 있기 때문에 </a:t>
            </a:r>
            <a:r>
              <a:rPr lang="en-US" altLang="ko-KR" baseline="0" dirty="0"/>
              <a:t>User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Review,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User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Restaurant</a:t>
            </a:r>
            <a:r>
              <a:rPr lang="ko-KR" altLang="en-US" baseline="0" dirty="0"/>
              <a:t>은 서로 </a:t>
            </a:r>
            <a:r>
              <a:rPr lang="en-US" altLang="ko-KR" baseline="0" dirty="0"/>
              <a:t>Association </a:t>
            </a:r>
            <a:r>
              <a:rPr lang="ko-KR" altLang="en-US" baseline="0" dirty="0"/>
              <a:t>관계입니다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 </a:t>
            </a:r>
            <a:r>
              <a:rPr lang="en-US" altLang="ko-KR" baseline="0" dirty="0"/>
              <a:t>Review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Restaurant</a:t>
            </a:r>
            <a:r>
              <a:rPr lang="ko-KR" altLang="en-US" baseline="0" dirty="0"/>
              <a:t>에 관한 정보를 제공하므로 </a:t>
            </a:r>
            <a:r>
              <a:rPr lang="en-US" altLang="ko-KR" baseline="0" dirty="0"/>
              <a:t>Review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Restaurant </a:t>
            </a:r>
            <a:r>
              <a:rPr lang="ko-KR" altLang="en-US" baseline="0" dirty="0"/>
              <a:t>역시 </a:t>
            </a:r>
            <a:r>
              <a:rPr lang="en-US" altLang="ko-KR" baseline="0" dirty="0"/>
              <a:t>Association </a:t>
            </a:r>
            <a:r>
              <a:rPr lang="ko-KR" altLang="en-US" baseline="0" dirty="0"/>
              <a:t>관계에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456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 </a:t>
            </a:r>
            <a:r>
              <a:rPr lang="en-US" altLang="ko-KR" baseline="0" dirty="0"/>
              <a:t>Review, Restaurant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Food</a:t>
            </a:r>
            <a:r>
              <a:rPr lang="ko-KR" altLang="en-US" baseline="0" dirty="0"/>
              <a:t>의 연관관계를 살펴보겠습니다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Restaurant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Food</a:t>
            </a:r>
            <a:r>
              <a:rPr lang="ko-KR" altLang="en-US" baseline="0" dirty="0"/>
              <a:t>를 제공하므로</a:t>
            </a:r>
            <a:r>
              <a:rPr lang="en-US" altLang="ko-KR" baseline="0" dirty="0"/>
              <a:t> Restaurant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Food</a:t>
            </a:r>
            <a:r>
              <a:rPr lang="ko-KR" altLang="en-US" baseline="0" dirty="0"/>
              <a:t>는 서로 </a:t>
            </a:r>
            <a:r>
              <a:rPr lang="en-US" altLang="ko-KR" baseline="0" dirty="0"/>
              <a:t>Association </a:t>
            </a:r>
            <a:r>
              <a:rPr lang="ko-KR" altLang="en-US" baseline="0" dirty="0"/>
              <a:t>관계에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 </a:t>
            </a:r>
            <a:r>
              <a:rPr lang="en-US" altLang="ko-KR" baseline="0" dirty="0"/>
              <a:t>Review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Food</a:t>
            </a:r>
            <a:r>
              <a:rPr lang="ko-KR" altLang="en-US" baseline="0" dirty="0"/>
              <a:t>에 관한 정보를 제공하므로 </a:t>
            </a:r>
            <a:r>
              <a:rPr lang="en-US" altLang="ko-KR" baseline="0" dirty="0"/>
              <a:t>Review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Food</a:t>
            </a:r>
            <a:r>
              <a:rPr lang="ko-KR" altLang="en-US" baseline="0" dirty="0"/>
              <a:t> 또한 </a:t>
            </a:r>
            <a:r>
              <a:rPr lang="en-US" altLang="ko-KR" baseline="0" dirty="0"/>
              <a:t>Association </a:t>
            </a:r>
            <a:r>
              <a:rPr lang="ko-KR" altLang="en-US" baseline="0" dirty="0"/>
              <a:t>관계입니다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604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en-US" altLang="ko-KR" dirty="0"/>
              <a:t>Restaurant</a:t>
            </a:r>
            <a:r>
              <a:rPr lang="ko-KR" altLang="en-US" dirty="0"/>
              <a:t>에는 한식</a:t>
            </a:r>
            <a:r>
              <a:rPr lang="en-US" altLang="ko-KR" dirty="0"/>
              <a:t>, </a:t>
            </a:r>
            <a:r>
              <a:rPr lang="ko-KR" altLang="en-US" dirty="0"/>
              <a:t>중식 등 다양한 카테고리가 있는데</a:t>
            </a:r>
            <a:r>
              <a:rPr lang="en-US" altLang="ko-KR" dirty="0"/>
              <a:t>, </a:t>
            </a:r>
            <a:r>
              <a:rPr lang="ko-KR" altLang="en-US" dirty="0"/>
              <a:t>각각의 카테고리는 </a:t>
            </a:r>
            <a:r>
              <a:rPr lang="en-US" altLang="ko-KR" dirty="0"/>
              <a:t>Restaurant</a:t>
            </a:r>
            <a:r>
              <a:rPr lang="ko-KR" altLang="en-US" dirty="0"/>
              <a:t>를 상속하여 </a:t>
            </a:r>
            <a:r>
              <a:rPr lang="en-US" altLang="ko-KR" dirty="0"/>
              <a:t>Restaurant</a:t>
            </a:r>
            <a:r>
              <a:rPr lang="ko-KR" altLang="en-US" dirty="0"/>
              <a:t>과 </a:t>
            </a:r>
            <a:r>
              <a:rPr lang="en-US" altLang="ko-KR" dirty="0"/>
              <a:t>Generalization</a:t>
            </a:r>
            <a:r>
              <a:rPr lang="ko-KR" altLang="en-US" baseline="0" dirty="0"/>
              <a:t> 관계를 이룹니다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104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Entity Class</a:t>
            </a:r>
            <a:r>
              <a:rPr lang="ko-KR" altLang="en-US" dirty="0"/>
              <a:t>간의 관계</a:t>
            </a:r>
            <a:r>
              <a:rPr lang="ko-KR" altLang="en-US" baseline="0" dirty="0"/>
              <a:t>를 모두 파악하였습니다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앞서 </a:t>
            </a:r>
            <a:r>
              <a:rPr lang="en-US" altLang="ko-KR" dirty="0"/>
              <a:t>Information</a:t>
            </a:r>
            <a:r>
              <a:rPr lang="en-US" altLang="ko-KR" baseline="0" dirty="0"/>
              <a:t> System Description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사용자는 위치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상호명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음식 종류로 음식점을 검색하고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검색 결과로 음식점 목록을 볼 수 있다</a:t>
            </a:r>
            <a:r>
              <a:rPr lang="en-US" altLang="ko-KR" baseline="0" dirty="0"/>
              <a:t>”</a:t>
            </a:r>
            <a:r>
              <a:rPr lang="ko-KR" altLang="en-US" baseline="0" dirty="0"/>
              <a:t>고 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그런데 지금까지 작성된 다이어그램에는 사용자가 검색을 수행할 수 있는 클래스가 모델링 되어있지 않습니다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따라서 </a:t>
            </a:r>
            <a:r>
              <a:rPr lang="en-US" altLang="ko-KR" baseline="0" dirty="0"/>
              <a:t>Search Request </a:t>
            </a:r>
            <a:r>
              <a:rPr lang="ko-KR" altLang="en-US" baseline="0" dirty="0"/>
              <a:t>인터페이스를 클래스 다이어그램에 추가해야 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22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이처럼 </a:t>
            </a:r>
            <a:r>
              <a:rPr lang="en-US" altLang="ko-KR" baseline="0" dirty="0"/>
              <a:t>Search Request </a:t>
            </a:r>
            <a:r>
              <a:rPr lang="ko-KR" altLang="en-US" baseline="0" dirty="0"/>
              <a:t>인터페이스를 만들고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이를 상속받는 </a:t>
            </a:r>
            <a:r>
              <a:rPr lang="en-US" altLang="ko-KR" baseline="0" dirty="0"/>
              <a:t>Location Search, Name Search, Food Search</a:t>
            </a:r>
            <a:r>
              <a:rPr lang="ko-KR" altLang="en-US" baseline="0" dirty="0"/>
              <a:t>를 만들면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상호명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음식종류를 기준으로 사용자가 음식점을 검색할 수 있음을 표현할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07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때 </a:t>
            </a:r>
            <a:r>
              <a:rPr lang="en-US" altLang="ko-KR" dirty="0"/>
              <a:t>Search</a:t>
            </a:r>
            <a:r>
              <a:rPr lang="en-US" altLang="ko-KR" baseline="0" dirty="0"/>
              <a:t> Request</a:t>
            </a:r>
            <a:r>
              <a:rPr lang="ko-KR" altLang="en-US" baseline="0" dirty="0"/>
              <a:t>를 만드는 것은 </a:t>
            </a:r>
            <a:r>
              <a:rPr lang="en-US" altLang="ko-KR" baseline="0" dirty="0"/>
              <a:t>User</a:t>
            </a:r>
            <a:r>
              <a:rPr lang="ko-KR" altLang="en-US" baseline="0" dirty="0"/>
              <a:t>이므로 </a:t>
            </a:r>
            <a:r>
              <a:rPr lang="en-US" altLang="ko-KR" baseline="0" dirty="0"/>
              <a:t>User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Search Request</a:t>
            </a:r>
            <a:r>
              <a:rPr lang="ko-KR" altLang="en-US" baseline="0" dirty="0"/>
              <a:t>는 서로 </a:t>
            </a:r>
            <a:r>
              <a:rPr lang="en-US" altLang="ko-KR" baseline="0" dirty="0"/>
              <a:t>Association </a:t>
            </a:r>
            <a:r>
              <a:rPr lang="ko-KR" altLang="en-US" baseline="0" dirty="0"/>
              <a:t>관계입니다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또한 </a:t>
            </a:r>
            <a:r>
              <a:rPr lang="en-US" altLang="ko-KR" baseline="0" dirty="0"/>
              <a:t>Search Request</a:t>
            </a:r>
            <a:r>
              <a:rPr lang="ko-KR" altLang="en-US" baseline="0" dirty="0"/>
              <a:t>의 결과로 </a:t>
            </a:r>
            <a:r>
              <a:rPr lang="en-US" altLang="ko-KR" baseline="0" dirty="0"/>
              <a:t>Restaurant</a:t>
            </a:r>
            <a:r>
              <a:rPr lang="ko-KR" altLang="en-US" baseline="0" dirty="0"/>
              <a:t>의 목록이 보여지므로 </a:t>
            </a:r>
            <a:r>
              <a:rPr lang="en-US" altLang="ko-KR" baseline="0" dirty="0"/>
              <a:t>Search Request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Restaurant </a:t>
            </a:r>
            <a:r>
              <a:rPr lang="ko-KR" altLang="en-US" baseline="0" dirty="0"/>
              <a:t>역시 </a:t>
            </a:r>
            <a:r>
              <a:rPr lang="en-US" altLang="ko-KR" baseline="0" dirty="0"/>
              <a:t>Association </a:t>
            </a:r>
            <a:r>
              <a:rPr lang="ko-KR" altLang="en-US" baseline="0" dirty="0"/>
              <a:t>관계에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014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정리한 내용들을 바탕으로 </a:t>
            </a:r>
            <a:r>
              <a:rPr lang="ko-KR" altLang="en-US" dirty="0" err="1"/>
              <a:t>대학맛집보고서</a:t>
            </a:r>
            <a:r>
              <a:rPr lang="ko-KR" altLang="en-US" dirty="0"/>
              <a:t> 프로그램의 클래스 다이어그램을 작성하면 이와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클래스들 간의 연관관계는 지금까지 살펴본 바와 같고</a:t>
            </a:r>
            <a:r>
              <a:rPr lang="en-US" altLang="ko-KR" dirty="0"/>
              <a:t>,</a:t>
            </a:r>
            <a:r>
              <a:rPr lang="ko-KR" altLang="en-US" baseline="0" dirty="0"/>
              <a:t> 이제 각 클래스의 속성과 </a:t>
            </a:r>
            <a:r>
              <a:rPr lang="en-US" altLang="ko-KR" baseline="0" dirty="0"/>
              <a:t>operation</a:t>
            </a:r>
            <a:r>
              <a:rPr lang="ko-KR" altLang="en-US" baseline="0" dirty="0"/>
              <a:t>에는 어떤 것들이 있는지 살펴보겠습니다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일단 </a:t>
            </a:r>
            <a:r>
              <a:rPr lang="en-US" altLang="ko-KR" dirty="0"/>
              <a:t>User </a:t>
            </a:r>
            <a:r>
              <a:rPr lang="ko-KR" altLang="en-US" dirty="0"/>
              <a:t>클래스에는 유저 이름</a:t>
            </a:r>
            <a:r>
              <a:rPr lang="en-US" altLang="ko-KR" dirty="0"/>
              <a:t>, </a:t>
            </a:r>
            <a:r>
              <a:rPr lang="ko-KR" altLang="en-US" dirty="0"/>
              <a:t>유저</a:t>
            </a:r>
            <a:r>
              <a:rPr lang="ko-KR" altLang="en-US" baseline="0" dirty="0"/>
              <a:t> 학교 메일주소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 대학교 이름 등의 사용자 정보와 회원인지 관리자인지를 구분하기 위한 </a:t>
            </a:r>
            <a:r>
              <a:rPr lang="en-US" altLang="ko-KR" baseline="0" dirty="0" err="1"/>
              <a:t>isAdministrator</a:t>
            </a:r>
            <a:r>
              <a:rPr lang="en-US" altLang="ko-KR" baseline="0" dirty="0"/>
              <a:t> </a:t>
            </a:r>
            <a:r>
              <a:rPr lang="ko-KR" altLang="en-US" baseline="0" dirty="0"/>
              <a:t>속성이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회원 가입과 </a:t>
            </a:r>
            <a:r>
              <a:rPr lang="ko-KR" altLang="en-US" baseline="0" dirty="0" err="1"/>
              <a:t>로그인을</a:t>
            </a:r>
            <a:r>
              <a:rPr lang="ko-KR" altLang="en-US" baseline="0" dirty="0"/>
              <a:t> 위한 </a:t>
            </a:r>
            <a:r>
              <a:rPr lang="en-US" altLang="ko-KR" baseline="0" dirty="0" err="1"/>
              <a:t>SignUp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Signin</a:t>
            </a:r>
            <a:r>
              <a:rPr lang="en-US" altLang="ko-KR" baseline="0" dirty="0"/>
              <a:t> </a:t>
            </a:r>
            <a:r>
              <a:rPr lang="ko-KR" altLang="en-US" baseline="0" dirty="0"/>
              <a:t>등의 </a:t>
            </a:r>
            <a:r>
              <a:rPr lang="en-US" altLang="ko-KR" baseline="0" dirty="0"/>
              <a:t>operation</a:t>
            </a:r>
            <a:r>
              <a:rPr lang="ko-KR" altLang="en-US" baseline="0" dirty="0"/>
              <a:t>이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en-US" altLang="ko-KR" dirty="0"/>
              <a:t>Review</a:t>
            </a:r>
            <a:r>
              <a:rPr lang="en-US" altLang="ko-KR" baseline="0" dirty="0"/>
              <a:t> </a:t>
            </a:r>
            <a:r>
              <a:rPr lang="ko-KR" altLang="en-US" baseline="0" dirty="0"/>
              <a:t>클래스에는 리뷰 제목</a:t>
            </a:r>
            <a:r>
              <a:rPr lang="en-US" altLang="ko-KR" baseline="0" dirty="0"/>
              <a:t>, </a:t>
            </a:r>
            <a:r>
              <a:rPr lang="ko-KR" altLang="en-US" baseline="0" dirty="0"/>
              <a:t>리뷰 본문</a:t>
            </a:r>
            <a:r>
              <a:rPr lang="en-US" altLang="ko-KR" baseline="0" dirty="0"/>
              <a:t>, “</a:t>
            </a:r>
            <a:r>
              <a:rPr lang="ko-KR" altLang="en-US" baseline="0" dirty="0"/>
              <a:t>좋아요</a:t>
            </a:r>
            <a:r>
              <a:rPr lang="en-US" altLang="ko-KR" baseline="0" dirty="0"/>
              <a:t>” </a:t>
            </a:r>
            <a:r>
              <a:rPr lang="ko-KR" altLang="en-US" baseline="0" dirty="0"/>
              <a:t>등의 속성과</a:t>
            </a:r>
            <a:r>
              <a:rPr lang="en-US" altLang="ko-KR" baseline="0" dirty="0"/>
              <a:t>, </a:t>
            </a:r>
            <a:r>
              <a:rPr lang="ko-KR" altLang="en-US" baseline="0" dirty="0"/>
              <a:t>리뷰 조회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리뷰 작성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추천순으로</a:t>
            </a:r>
            <a:r>
              <a:rPr lang="ko-KR" altLang="en-US" baseline="0" dirty="0"/>
              <a:t> 정렬하기 등의 </a:t>
            </a:r>
            <a:r>
              <a:rPr lang="en-US" altLang="ko-KR" baseline="0" dirty="0"/>
              <a:t>operation</a:t>
            </a:r>
            <a:r>
              <a:rPr lang="ko-KR" altLang="en-US" baseline="0" dirty="0"/>
              <a:t>이 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Restaurant </a:t>
            </a:r>
            <a:r>
              <a:rPr lang="ko-KR" altLang="en-US" baseline="0" dirty="0"/>
              <a:t>클래스에는 식당 상호명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번호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위치 등의 음식점 정보 속성이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음식점 조회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상호명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음식 종류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위치 순으로 음식점 정렬하기 </a:t>
            </a:r>
            <a:r>
              <a:rPr lang="en-US" altLang="ko-KR" baseline="0" dirty="0"/>
              <a:t>operation</a:t>
            </a:r>
            <a:r>
              <a:rPr lang="ko-KR" altLang="en-US" baseline="0" dirty="0"/>
              <a:t>이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마지막으로 </a:t>
            </a:r>
            <a:r>
              <a:rPr lang="en-US" altLang="ko-KR" baseline="0" dirty="0"/>
              <a:t>Food </a:t>
            </a:r>
            <a:r>
              <a:rPr lang="ko-KR" altLang="en-US" baseline="0" dirty="0"/>
              <a:t>클래스에는 음식 이름과 종류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가격 속성과 음식 이름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음식 가격을 알아내기 위한 </a:t>
            </a:r>
            <a:r>
              <a:rPr lang="en-US" altLang="ko-KR" baseline="0" dirty="0"/>
              <a:t>operation</a:t>
            </a:r>
            <a:r>
              <a:rPr lang="ko-KR" altLang="en-US" baseline="0" dirty="0"/>
              <a:t>이 존재합니다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320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시퀀스 다이어그램은 상호명으로 검색한 후에 음식점 정보를 조회하는 시나리오입니다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음식점 상호명으로 검색을 할 수 있습니다</a:t>
            </a:r>
            <a:r>
              <a:rPr lang="en-US" altLang="ko-KR" dirty="0"/>
              <a:t>.</a:t>
            </a:r>
            <a:r>
              <a:rPr lang="ko-KR" altLang="en-US" dirty="0"/>
              <a:t> 이때</a:t>
            </a:r>
            <a:r>
              <a:rPr lang="en-US" altLang="ko-KR" dirty="0"/>
              <a:t>, </a:t>
            </a:r>
            <a:r>
              <a:rPr lang="ko-KR" altLang="en-US" dirty="0"/>
              <a:t>사용자 오브젝트는 </a:t>
            </a:r>
            <a:r>
              <a:rPr lang="en-US" altLang="ko-KR" dirty="0"/>
              <a:t>Search()</a:t>
            </a:r>
            <a:r>
              <a:rPr lang="ko-KR" altLang="en-US" dirty="0"/>
              <a:t>메시지를 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시스템은 사용자에게 </a:t>
            </a:r>
            <a:r>
              <a:rPr lang="en-US" altLang="ko-KR" dirty="0"/>
              <a:t>Search()</a:t>
            </a:r>
            <a:r>
              <a:rPr lang="ko-KR" altLang="en-US" dirty="0"/>
              <a:t>의 결과값인 음식점 목록을 반환합니다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RestaurantQuery</a:t>
            </a:r>
            <a:r>
              <a:rPr lang="en-US" altLang="ko-KR" dirty="0"/>
              <a:t>()</a:t>
            </a:r>
            <a:r>
              <a:rPr lang="ko-KR" altLang="en-US" dirty="0"/>
              <a:t>로 음식점 정보를 요청합니다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getFoodName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getFoodPrice</a:t>
            </a:r>
            <a:r>
              <a:rPr lang="en-US" altLang="ko-KR" dirty="0"/>
              <a:t>()</a:t>
            </a:r>
            <a:r>
              <a:rPr lang="ko-KR" altLang="en-US" dirty="0"/>
              <a:t>로 음식 이름 정보와 가격 정보를 요청하고 반환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시스템은 사용자에게 음식점 정보를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470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학교 주변 맛집을 쉽게 찾을 수 있도록 대학가 맛집 정보와 후기를 제공하는 웹사이트 </a:t>
            </a:r>
            <a:r>
              <a:rPr lang="en-US" altLang="ko-KR" dirty="0"/>
              <a:t>‘</a:t>
            </a:r>
            <a:r>
              <a:rPr lang="ko-KR" altLang="en-US" dirty="0" err="1"/>
              <a:t>대학맛집보고서</a:t>
            </a:r>
            <a:r>
              <a:rPr lang="en-US" altLang="ko-KR" dirty="0"/>
              <a:t>’</a:t>
            </a:r>
            <a:r>
              <a:rPr lang="ko-KR" altLang="en-US" dirty="0"/>
              <a:t>를 기획했습니다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142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38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슬라이드에서 설명한 클래스 다이어그램에 </a:t>
            </a:r>
            <a:r>
              <a:rPr lang="ko-KR" altLang="en-US" dirty="0" err="1"/>
              <a:t>바운더리</a:t>
            </a:r>
            <a:r>
              <a:rPr lang="ko-KR" altLang="en-US" dirty="0"/>
              <a:t> 클래스</a:t>
            </a:r>
            <a:r>
              <a:rPr lang="en-US" altLang="ko-KR" dirty="0"/>
              <a:t>, </a:t>
            </a:r>
            <a:r>
              <a:rPr lang="ko-KR" altLang="en-US" dirty="0"/>
              <a:t>컨트롤 클래스를 추가한 최종 클래스 다이어그램입니다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350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슬라이드에서 설명한 클래스 다이어그램에 </a:t>
            </a:r>
            <a:r>
              <a:rPr lang="ko-KR" altLang="en-US" dirty="0" err="1"/>
              <a:t>바운더리</a:t>
            </a:r>
            <a:r>
              <a:rPr lang="ko-KR" altLang="en-US" dirty="0"/>
              <a:t> 클래스</a:t>
            </a:r>
            <a:r>
              <a:rPr lang="en-US" altLang="ko-KR" dirty="0"/>
              <a:t>, </a:t>
            </a:r>
            <a:r>
              <a:rPr lang="ko-KR" altLang="en-US" dirty="0"/>
              <a:t>컨트롤 클래스를 추가한 최종 클래스 다이어그램입니다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61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슬라이드에서 설명한 클래스 다이어그램에 </a:t>
            </a:r>
            <a:r>
              <a:rPr lang="ko-KR" altLang="en-US" dirty="0" err="1"/>
              <a:t>바운더리</a:t>
            </a:r>
            <a:r>
              <a:rPr lang="ko-KR" altLang="en-US" dirty="0"/>
              <a:t> 클래스</a:t>
            </a:r>
            <a:r>
              <a:rPr lang="en-US" altLang="ko-KR" dirty="0"/>
              <a:t>, </a:t>
            </a:r>
            <a:r>
              <a:rPr lang="ko-KR" altLang="en-US" dirty="0"/>
              <a:t>컨트롤 클래스를 추가한 최종 클래스 다이어그램입니다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02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시스템의 주요 기능을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대학교 설정 화면에서 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대학교 검색을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로그인을 클릭하면 로그인 화면</a:t>
            </a:r>
            <a:r>
              <a:rPr lang="en-US" altLang="ko-KR" dirty="0"/>
              <a:t>, </a:t>
            </a:r>
            <a:r>
              <a:rPr lang="ko-KR" altLang="en-US" dirty="0"/>
              <a:t>회원가입을 클릭하면 회원가입 화면으로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대학교 이름을 검색하면</a:t>
            </a:r>
            <a:r>
              <a:rPr lang="en-US" altLang="ko-KR" dirty="0"/>
              <a:t>, </a:t>
            </a:r>
            <a:r>
              <a:rPr lang="ko-KR" altLang="en-US" dirty="0"/>
              <a:t>대학교 메인 화면으로 이동하여 검색한 대학교 주변 음식점의 최근 리뷰들을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상호명</a:t>
            </a:r>
            <a:r>
              <a:rPr lang="en-US" altLang="ko-KR" dirty="0"/>
              <a:t>, </a:t>
            </a:r>
            <a:r>
              <a:rPr lang="ko-KR" altLang="en-US" dirty="0"/>
              <a:t>음식 이름으로 검색할 수 있고</a:t>
            </a:r>
            <a:r>
              <a:rPr lang="en-US" altLang="ko-KR" dirty="0"/>
              <a:t>, </a:t>
            </a:r>
            <a:r>
              <a:rPr lang="ko-KR" altLang="en-US" dirty="0"/>
              <a:t>최근 리뷰를 클릭하면 음식점 정보 제공 화면으로 이동합니다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91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화면에서 위치</a:t>
            </a:r>
            <a:r>
              <a:rPr lang="en-US" altLang="ko-KR" dirty="0"/>
              <a:t>, </a:t>
            </a:r>
            <a:r>
              <a:rPr lang="ko-KR" altLang="en-US" dirty="0"/>
              <a:t>상호명</a:t>
            </a:r>
            <a:r>
              <a:rPr lang="en-US" altLang="ko-KR" dirty="0"/>
              <a:t>, </a:t>
            </a:r>
            <a:r>
              <a:rPr lang="ko-KR" altLang="en-US" dirty="0"/>
              <a:t>음식 이름을 입력하거나 카테고리를 선택하면 검색 결과를 조회할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 결과 조회 화면에서 상호명을 클릭하면 음식점 정보 제공 화면으로 이동합니다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340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음식점 정보 제공화면에서는 음식점 정보와 리뷰들을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로그인한 회원인 경우 리뷰를 작성할 수 있으며</a:t>
            </a:r>
            <a:r>
              <a:rPr lang="en-US" altLang="ko-KR" dirty="0"/>
              <a:t>, </a:t>
            </a:r>
            <a:r>
              <a:rPr lang="ko-KR" altLang="en-US" dirty="0"/>
              <a:t>리뷰가 도움이 되었을 경우 </a:t>
            </a:r>
            <a:r>
              <a:rPr lang="en-US" altLang="ko-KR" dirty="0"/>
              <a:t>‘</a:t>
            </a:r>
            <a:r>
              <a:rPr lang="ko-KR" altLang="en-US" dirty="0"/>
              <a:t>좋아요</a:t>
            </a:r>
            <a:r>
              <a:rPr lang="en-US" altLang="ko-KR" dirty="0"/>
              <a:t>’</a:t>
            </a:r>
            <a:r>
              <a:rPr lang="ko-KR" altLang="en-US" dirty="0"/>
              <a:t>를 누를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회원과 비회원은 최근 리뷰를 확인할 수 있고</a:t>
            </a:r>
            <a:r>
              <a:rPr lang="en-US" altLang="ko-KR" dirty="0"/>
              <a:t>, </a:t>
            </a:r>
            <a:r>
              <a:rPr lang="ko-KR" altLang="en-US" dirty="0"/>
              <a:t>또한 </a:t>
            </a:r>
            <a:r>
              <a:rPr lang="en-US" altLang="ko-KR" dirty="0"/>
              <a:t>‘</a:t>
            </a:r>
            <a:r>
              <a:rPr lang="ko-KR" altLang="en-US" dirty="0"/>
              <a:t>좋아요</a:t>
            </a:r>
            <a:r>
              <a:rPr lang="en-US" altLang="ko-KR" dirty="0"/>
              <a:t>’</a:t>
            </a:r>
            <a:r>
              <a:rPr lang="ko-KR" altLang="en-US" dirty="0"/>
              <a:t>가 많은 순서대로 리뷰를 조회할 수도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회원이 음식점 정보 제공 화면의 </a:t>
            </a:r>
            <a:r>
              <a:rPr lang="en-US" altLang="ko-KR" dirty="0"/>
              <a:t>‘</a:t>
            </a:r>
            <a:r>
              <a:rPr lang="ko-KR" altLang="en-US" dirty="0"/>
              <a:t>리뷰 작성하기</a:t>
            </a:r>
            <a:r>
              <a:rPr lang="en-US" altLang="ko-KR" dirty="0"/>
              <a:t>’</a:t>
            </a:r>
            <a:r>
              <a:rPr lang="ko-KR" altLang="en-US" dirty="0"/>
              <a:t>를 클릭한다면 리뷰 작성 화면으로 이동합니다</a:t>
            </a:r>
            <a:r>
              <a:rPr lang="en-US" altLang="ko-KR" dirty="0"/>
              <a:t>. </a:t>
            </a:r>
            <a:r>
              <a:rPr lang="ko-KR" altLang="en-US" dirty="0"/>
              <a:t>회원은 위생 정보의 만족</a:t>
            </a:r>
            <a:r>
              <a:rPr lang="en-US" altLang="ko-KR" dirty="0"/>
              <a:t>/</a:t>
            </a:r>
            <a:r>
              <a:rPr lang="ko-KR" altLang="en-US" dirty="0"/>
              <a:t>보통</a:t>
            </a:r>
            <a:r>
              <a:rPr lang="en-US" altLang="ko-KR" dirty="0"/>
              <a:t>/</a:t>
            </a:r>
            <a:r>
              <a:rPr lang="ko-KR" altLang="en-US" dirty="0"/>
              <a:t>불만족을 선택하고</a:t>
            </a:r>
            <a:r>
              <a:rPr lang="en-US" altLang="ko-KR" dirty="0"/>
              <a:t>, </a:t>
            </a:r>
            <a:r>
              <a:rPr lang="ko-KR" altLang="en-US" dirty="0"/>
              <a:t>글</a:t>
            </a:r>
            <a:r>
              <a:rPr lang="en-US" altLang="ko-KR" dirty="0"/>
              <a:t>, </a:t>
            </a:r>
            <a:r>
              <a:rPr lang="ko-KR" altLang="en-US" dirty="0"/>
              <a:t>사진을 포함한 리뷰를 작성할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회원이 되기 위해서는 회원가입을 해야 하는데</a:t>
            </a:r>
            <a:r>
              <a:rPr lang="en-US" altLang="ko-KR" dirty="0"/>
              <a:t>, </a:t>
            </a:r>
            <a:r>
              <a:rPr lang="ko-KR" altLang="en-US" dirty="0"/>
              <a:t>사용자 정보</a:t>
            </a:r>
            <a:r>
              <a:rPr lang="en-US" altLang="ko-KR" dirty="0"/>
              <a:t>, </a:t>
            </a:r>
            <a:r>
              <a:rPr lang="ko-KR" altLang="en-US" sz="1200" dirty="0">
                <a:solidFill>
                  <a:srgbClr val="FF4E55"/>
                </a:solidFill>
              </a:rPr>
              <a:t>학교 메일</a:t>
            </a:r>
            <a:r>
              <a:rPr lang="ko-KR" altLang="en-US" sz="1200" dirty="0"/>
              <a:t>을 기재하면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FF4E55"/>
                </a:solidFill>
              </a:rPr>
              <a:t>시스템</a:t>
            </a:r>
            <a:r>
              <a:rPr lang="ko-KR" altLang="en-US" sz="1200" dirty="0"/>
              <a:t>은 </a:t>
            </a:r>
            <a:r>
              <a:rPr lang="ko-KR" altLang="en-US" sz="1200" dirty="0">
                <a:solidFill>
                  <a:srgbClr val="FF4E55"/>
                </a:solidFill>
              </a:rPr>
              <a:t>학교 메일</a:t>
            </a:r>
            <a:r>
              <a:rPr lang="ko-KR" altLang="en-US" sz="1200" dirty="0"/>
              <a:t>로 </a:t>
            </a:r>
            <a:r>
              <a:rPr lang="ko-KR" altLang="en-US" sz="1200" dirty="0">
                <a:solidFill>
                  <a:srgbClr val="FF4E55"/>
                </a:solidFill>
              </a:rPr>
              <a:t>인증번호</a:t>
            </a:r>
            <a:r>
              <a:rPr lang="ko-KR" altLang="en-US" sz="1200" dirty="0"/>
              <a:t>를 전송합니다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4E55"/>
                </a:solidFill>
              </a:rPr>
              <a:t>사용자</a:t>
            </a:r>
            <a:r>
              <a:rPr lang="ko-KR" altLang="en-US" sz="1200" dirty="0"/>
              <a:t>가 입력한 </a:t>
            </a:r>
            <a:r>
              <a:rPr lang="ko-KR" altLang="en-US" sz="1200" dirty="0">
                <a:solidFill>
                  <a:srgbClr val="FF4E55"/>
                </a:solidFill>
              </a:rPr>
              <a:t>인증번호</a:t>
            </a:r>
            <a:r>
              <a:rPr lang="ko-KR" altLang="en-US" sz="1200" dirty="0"/>
              <a:t>와 전송한 </a:t>
            </a:r>
            <a:r>
              <a:rPr lang="ko-KR" altLang="en-US" sz="1200" dirty="0">
                <a:solidFill>
                  <a:srgbClr val="FF4E55"/>
                </a:solidFill>
              </a:rPr>
              <a:t>인증번호</a:t>
            </a:r>
            <a:r>
              <a:rPr lang="ko-KR" altLang="en-US" sz="1200" dirty="0"/>
              <a:t>가 같다면</a:t>
            </a:r>
            <a:r>
              <a:rPr lang="en-US" altLang="ko-KR" sz="1200" dirty="0"/>
              <a:t> </a:t>
            </a:r>
            <a:r>
              <a:rPr lang="ko-KR" altLang="en-US" sz="1200" dirty="0"/>
              <a:t>회원 가입 절차가 완료됩니다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5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맛집 정보</a:t>
            </a:r>
            <a:r>
              <a:rPr lang="en-US" altLang="ko-KR" dirty="0"/>
              <a:t>, </a:t>
            </a:r>
            <a:r>
              <a:rPr lang="ko-KR" altLang="en-US" dirty="0"/>
              <a:t>리뷰 조회 시스템에 대한 </a:t>
            </a:r>
            <a:r>
              <a:rPr lang="en-US" altLang="ko-KR" dirty="0"/>
              <a:t>use case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액터로는 사용자</a:t>
            </a:r>
            <a:r>
              <a:rPr lang="en-US" altLang="ko-KR" dirty="0"/>
              <a:t>, </a:t>
            </a:r>
            <a:r>
              <a:rPr lang="ko-KR" altLang="en-US" dirty="0"/>
              <a:t>학교 메일시스템</a:t>
            </a:r>
            <a:r>
              <a:rPr lang="en-US" altLang="ko-KR" dirty="0"/>
              <a:t>, </a:t>
            </a:r>
            <a:r>
              <a:rPr lang="ko-KR" altLang="en-US" dirty="0"/>
              <a:t>관리자가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리뷰를 작성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조회할 수 있고</a:t>
            </a:r>
            <a:r>
              <a:rPr lang="en-US" altLang="ko-KR" dirty="0"/>
              <a:t>, </a:t>
            </a:r>
            <a:r>
              <a:rPr lang="ko-KR" altLang="en-US" dirty="0"/>
              <a:t>리뷰에 </a:t>
            </a:r>
            <a:r>
              <a:rPr lang="en-US" altLang="ko-KR" dirty="0"/>
              <a:t>‘</a:t>
            </a:r>
            <a:r>
              <a:rPr lang="ko-KR" altLang="en-US" dirty="0"/>
              <a:t>좋아요</a:t>
            </a:r>
            <a:r>
              <a:rPr lang="en-US" altLang="ko-KR" dirty="0"/>
              <a:t>’</a:t>
            </a:r>
            <a:r>
              <a:rPr lang="ko-KR" altLang="en-US" dirty="0"/>
              <a:t>를 누를 수 있습니다</a:t>
            </a:r>
            <a:r>
              <a:rPr lang="en-US" altLang="ko-KR" dirty="0"/>
              <a:t>. </a:t>
            </a:r>
            <a:r>
              <a:rPr lang="ko-KR" altLang="en-US" dirty="0"/>
              <a:t>그리고 회원가입과 음식점 정보를 조회할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회원가입에는 사용자와 메일시스템이 관여합니다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리뷰 작성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좋아요 누르기를 하기 위해서는 로그인을 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리뷰</a:t>
            </a:r>
            <a:r>
              <a:rPr lang="en-US" altLang="ko-KR" dirty="0"/>
              <a:t>, </a:t>
            </a:r>
            <a:r>
              <a:rPr lang="ko-KR" altLang="en-US" dirty="0"/>
              <a:t>회원</a:t>
            </a:r>
            <a:r>
              <a:rPr lang="en-US" altLang="ko-KR" dirty="0"/>
              <a:t>, </a:t>
            </a:r>
            <a:r>
              <a:rPr lang="ko-KR" altLang="en-US" dirty="0"/>
              <a:t>음식점 정보를 관리하고</a:t>
            </a:r>
            <a:r>
              <a:rPr lang="en-US" altLang="ko-KR" dirty="0"/>
              <a:t>, </a:t>
            </a:r>
            <a:r>
              <a:rPr lang="ko-KR" altLang="en-US" dirty="0"/>
              <a:t>관리를 위해서 로그인을 해야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61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Noun Extraction</a:t>
            </a:r>
            <a:r>
              <a:rPr lang="ko-KR" altLang="en-US" dirty="0"/>
              <a:t>을 통해</a:t>
            </a:r>
            <a:r>
              <a:rPr lang="en-US" altLang="ko-KR" baseline="0" dirty="0"/>
              <a:t> Information System Description</a:t>
            </a:r>
            <a:r>
              <a:rPr lang="ko-KR" altLang="en-US" baseline="0" dirty="0"/>
              <a:t>에서 명사를 추출해냅니다</a:t>
            </a:r>
            <a:r>
              <a:rPr lang="en-US" altLang="ko-KR" baseline="0" dirty="0"/>
              <a:t>.</a:t>
            </a:r>
            <a:endParaRPr lang="en-US" altLang="ko-KR" sz="1200" spc="0" baseline="0" dirty="0">
              <a:solidFill>
                <a:srgbClr val="FF4E55"/>
              </a:solidFill>
            </a:endParaRPr>
          </a:p>
          <a:p>
            <a:r>
              <a:rPr lang="ko-KR" altLang="en-US" sz="1200" spc="0" dirty="0">
                <a:solidFill>
                  <a:srgbClr val="FF4E55"/>
                </a:solidFill>
              </a:rPr>
              <a:t>이를 통해 이 문단에서 사용자</a:t>
            </a:r>
            <a:r>
              <a:rPr lang="en-US" altLang="ko-KR" sz="1200" spc="0" dirty="0">
                <a:solidFill>
                  <a:srgbClr val="FF4E55"/>
                </a:solidFill>
              </a:rPr>
              <a:t>,</a:t>
            </a:r>
            <a:r>
              <a:rPr lang="en-US" altLang="ko-KR" sz="1200" spc="0" dirty="0"/>
              <a:t> </a:t>
            </a:r>
            <a:r>
              <a:rPr lang="ko-KR" altLang="en-US" sz="1200" spc="0" dirty="0">
                <a:solidFill>
                  <a:srgbClr val="FF4E55"/>
                </a:solidFill>
              </a:rPr>
              <a:t>학교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학교 메일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시스템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인증번호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사용자 정보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회원 가입</a:t>
            </a:r>
            <a:r>
              <a:rPr lang="en-US" altLang="ko-KR" sz="1200" spc="0" dirty="0">
                <a:solidFill>
                  <a:srgbClr val="FF4E55"/>
                </a:solidFill>
              </a:rPr>
              <a:t>,</a:t>
            </a:r>
          </a:p>
          <a:p>
            <a:r>
              <a:rPr lang="ko-KR" altLang="en-US" sz="1200" spc="0" dirty="0">
                <a:solidFill>
                  <a:srgbClr val="FF4E55"/>
                </a:solidFill>
              </a:rPr>
              <a:t>관리자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대학교 이름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음식점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리뷰 조회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위치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상호명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음식 종류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검색 결과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음식점 목록</a:t>
            </a:r>
            <a:r>
              <a:rPr lang="en-US" altLang="ko-KR" sz="1200" spc="0" dirty="0">
                <a:solidFill>
                  <a:srgbClr val="FF4E55"/>
                </a:solidFill>
              </a:rPr>
              <a:t>,</a:t>
            </a:r>
          </a:p>
          <a:p>
            <a:r>
              <a:rPr lang="ko-KR" altLang="en-US" sz="1200" spc="0" dirty="0">
                <a:solidFill>
                  <a:srgbClr val="FF4E55"/>
                </a:solidFill>
              </a:rPr>
              <a:t>음식점 정보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리뷰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회원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리뷰 작성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리뷰 입력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사진</a:t>
            </a:r>
            <a:r>
              <a:rPr lang="en-US" altLang="ko-KR" sz="1200" spc="0" dirty="0">
                <a:solidFill>
                  <a:srgbClr val="FF4E55"/>
                </a:solidFill>
              </a:rPr>
              <a:t>, </a:t>
            </a:r>
            <a:r>
              <a:rPr lang="ko-KR" altLang="en-US" sz="1200" spc="0" dirty="0">
                <a:solidFill>
                  <a:srgbClr val="FF4E55"/>
                </a:solidFill>
              </a:rPr>
              <a:t>글</a:t>
            </a:r>
            <a:r>
              <a:rPr lang="en-US" altLang="ko-KR" sz="1200" spc="0" dirty="0">
                <a:solidFill>
                  <a:srgbClr val="FF4E55"/>
                </a:solidFill>
              </a:rPr>
              <a:t>, ‘</a:t>
            </a:r>
            <a:r>
              <a:rPr lang="ko-KR" altLang="en-US" sz="1200" spc="0" dirty="0">
                <a:solidFill>
                  <a:srgbClr val="FF4E55"/>
                </a:solidFill>
              </a:rPr>
              <a:t>좋아요</a:t>
            </a:r>
            <a:r>
              <a:rPr lang="en-US" altLang="ko-KR" sz="1200" spc="0" dirty="0">
                <a:solidFill>
                  <a:srgbClr val="FF4E55"/>
                </a:solidFill>
              </a:rPr>
              <a:t>’</a:t>
            </a:r>
            <a:r>
              <a:rPr lang="ko-KR" altLang="en-US" sz="1200" spc="0" baseline="0" dirty="0">
                <a:solidFill>
                  <a:srgbClr val="FF4E55"/>
                </a:solidFill>
              </a:rPr>
              <a:t>를 뽑아냅니다</a:t>
            </a:r>
            <a:r>
              <a:rPr lang="en-US" altLang="ko-KR" sz="1200" spc="0" baseline="0" dirty="0">
                <a:solidFill>
                  <a:srgbClr val="FF4E55"/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139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뽑아낸 명사</a:t>
            </a:r>
            <a:r>
              <a:rPr lang="ko-KR" altLang="en-US" baseline="0" dirty="0"/>
              <a:t> 중 </a:t>
            </a:r>
            <a:r>
              <a:rPr lang="en-US" altLang="ko-KR" baseline="0" dirty="0"/>
              <a:t>Entity Class</a:t>
            </a:r>
            <a:r>
              <a:rPr lang="ko-KR" altLang="en-US" baseline="0" dirty="0"/>
              <a:t>에 적합하지 않은 명사를 제거합니다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시스템은 추상적인 명사라 </a:t>
            </a:r>
            <a:r>
              <a:rPr lang="en-US" altLang="ko-KR" baseline="0" dirty="0"/>
              <a:t>Entity Class</a:t>
            </a:r>
            <a:r>
              <a:rPr lang="ko-KR" altLang="en-US" baseline="0" dirty="0"/>
              <a:t>에 적합하지 않아 제거하고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대학교 이름과 학교 메일은 사용자 정보의 속성이므로 제거할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검색 결과로 음식점 목록을 보여준다고 했으므로 둘은 같은 의미이기 때문에 음식점 목록 또한 제외됩니다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 회원 가입이나 리뷰 조회 등의 명사는 가입하다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조회하다 등 동사에서 파생된 명사이므로 제거할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이런 식으로 서로 중복되거나 다른 클래스의 속성과 </a:t>
            </a:r>
            <a:r>
              <a:rPr lang="en-US" altLang="ko-KR" baseline="0" dirty="0"/>
              <a:t>operation</a:t>
            </a:r>
            <a:r>
              <a:rPr lang="ko-KR" altLang="en-US" baseline="0" dirty="0"/>
              <a:t>이 될 수 있는 명사들을 제거해나가면 남은 명사는 사용자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음식점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음식 종류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리뷰가 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4C571-4E12-4BC1-8F7D-F8CB787735D2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93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66677-BBFA-476F-8D5F-F3133415C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58DB0E-94B5-4893-9350-D15D4FCD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F2A76-CE55-4649-AFB9-8C488797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A7BF-898C-4C31-8F31-0DDFCD98D133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24F42-0855-4815-94CA-158AC85B2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5FABF-461F-4DC7-A2DA-29C0221B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50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90F8E-9FC0-45AF-B1AE-C00913B8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0150D7-7DEC-490D-894F-1FE9EFAF2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E79E6-C2F5-4190-B839-F854C11A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9B07-36BC-4F34-849C-F41C448642F9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88695-4E10-4336-A3E4-BD18204C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11B1D-01E4-4EC1-A6BE-44E32CC1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02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4A2CCE-472B-49D3-AB8E-75057C12E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65D248-3EAD-4C55-BB14-A98190E88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282F8-6ED3-4A92-B93D-A38E8DB7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280CB-AB28-4BCE-8C5C-CA33A0CB70EA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F8DE5-A45C-4B7A-8CFF-715ED529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476C2-C340-46E7-AE7B-4F2E8AFD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87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3A70-F1CF-4C0D-8D1A-2A019A1F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232"/>
          </a:xfrm>
        </p:spPr>
        <p:txBody>
          <a:bodyPr>
            <a:normAutofit/>
          </a:bodyPr>
          <a:lstStyle>
            <a:lvl1pPr>
              <a:defRPr sz="3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8CE4D-6A71-4B70-BACC-F2A60E89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757" y="1825625"/>
            <a:ext cx="9652269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marL="9144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marL="13716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marL="18288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F4E37E-F1D8-4004-B3AC-D0A29892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3010-0A64-4B54-8EDA-0B07FFC8E36C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0CE0ED-76C9-4480-AA33-22DAFE66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A6806-9D3D-4751-ACCA-59D2A549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6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76761-36F7-4E93-9DC1-BDD7E95C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251DE-CAB9-47CE-93F5-C324DB1E7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2DD00-E9B2-422F-94FC-68296BB7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D617-1CE6-430F-A09B-1E5C2BED574D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D20B90-D917-4800-B090-2ED17E53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94E94B-2EB3-4A1E-90D8-C624D63A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24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0F18E-EDD9-4F92-AB1C-2FD71B6E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232"/>
          </a:xfrm>
        </p:spPr>
        <p:txBody>
          <a:bodyPr>
            <a:normAutofit/>
          </a:bodyPr>
          <a:lstStyle>
            <a:lvl1pPr>
              <a:defRPr sz="3200" spc="-15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7D5EB-24B9-49EE-B3A2-D7B57754F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2634" y="1825625"/>
            <a:ext cx="4817165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pc="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marL="9144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marL="13716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marL="18288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A9FD29-60E9-4D72-A0AF-A6357CF12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662826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pc="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marL="4572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marL="9144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marL="13716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marL="1828800" indent="0">
              <a:lnSpc>
                <a:spcPct val="120000"/>
              </a:lnSpc>
              <a:buNone/>
              <a:defRPr spc="-1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E63263-0547-40AE-85CB-B309B6E7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6A01-C762-4924-971F-FE8DFE096149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E74A99-7FDE-4389-8B6F-3D2E535C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F06D3-0F78-4EBA-A184-35FB8800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87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01E00-A30D-4F1F-982D-0A2F96AC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578742-3F0F-4ADC-ACB9-AD4A44E97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F30C41-CE9B-41C6-B25B-29AEA3A1F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37F69C-61AD-4E3A-9DA9-223D85944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AFEE80-A217-4204-AD98-9ABF9CACE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615F14-AE48-44CF-9618-0FE7A088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B884-8613-4B71-BC29-FA31C84B41EE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250989-C33F-4675-BA7F-0A8F5562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6CED29-9E2A-481C-83F9-A79A0030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78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40A7A-8724-4B0C-BB9F-38464833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232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2830CF-393A-4E13-AA76-6C9C94E6D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DB19A-3F26-4C7F-92AF-1E6F4E3AE625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6C4AAF-81F8-4E4E-8EC5-26FF2749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CBDA88-394A-4BA1-A0B0-04EB32FF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23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9CF8C0-83C5-446C-AE45-54D70A28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2F71-2A5E-4E4E-975A-FB29252A5778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ADBAAB-E7D8-4E54-A148-56E395C1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AC7CF-73EF-4A7F-9C3A-9E29C768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984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73ACA-91F2-4C3B-BC34-22F483F51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D50BE-CD7B-469C-A6F3-1E33C7AE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637EFC-2EE8-49A3-9283-F1FDFC44B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E27133-44AC-459E-89EE-2E2F0107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4904-68A3-4AF2-A6E4-23AF658DCCFB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CD70B1-8477-40F7-B8B4-1A0BD24E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406834-9CD6-47FA-A922-88888128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4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0DCB-0F28-43B7-9B98-E4A48E9A5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1E878A-7B9E-4A17-AFD6-A3267C2F8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07A85-C79B-4C4A-9A60-9581A3BA7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143855-F2BC-460A-ABA9-178A1B3F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F91-5D6F-43BC-9A3D-791598AF0771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E083A2-4388-4D17-A5E5-E0AEDCE4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5C5399-1209-4793-A36D-8B367578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26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E447A0-7D0A-438A-BF3E-58797A94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A029F-A8B6-4CFD-9D1C-56B3BFFFF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0CD1DF-2D6E-41BC-801B-3FD0FF0D5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2666-982F-4C3E-B6DD-527A856D3BCB}" type="datetime1">
              <a:rPr lang="ko-KR" altLang="en-US" smtClean="0"/>
              <a:t>2020-12-16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18151-AB15-41B8-8A01-7D340FDA9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FDA0E-F84F-4FB0-AA8B-A460BBB9A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90267-2393-4778-BAF2-841FF55E56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63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0E05AD-6034-4694-A8EA-778128C8D0BE}"/>
              </a:ext>
            </a:extLst>
          </p:cNvPr>
          <p:cNvSpPr txBox="1"/>
          <p:nvPr/>
        </p:nvSpPr>
        <p:spPr>
          <a:xfrm>
            <a:off x="1905699" y="2207878"/>
            <a:ext cx="8380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대학맛집보고서</a:t>
            </a:r>
            <a:endParaRPr lang="ko-KR" altLang="en-US" sz="5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6D60A-694A-4FBF-98E3-C96E16B13FB6}"/>
              </a:ext>
            </a:extLst>
          </p:cNvPr>
          <p:cNvSpPr txBox="1"/>
          <p:nvPr/>
        </p:nvSpPr>
        <p:spPr>
          <a:xfrm>
            <a:off x="1706919" y="4420604"/>
            <a:ext cx="838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2020.12.18	9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천재윤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김가영 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임철영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정재희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96C787-67F4-4F86-AE08-8090E241C55A}"/>
              </a:ext>
            </a:extLst>
          </p:cNvPr>
          <p:cNvGrpSpPr/>
          <p:nvPr/>
        </p:nvGrpSpPr>
        <p:grpSpPr>
          <a:xfrm>
            <a:off x="1905699" y="3429000"/>
            <a:ext cx="8380601" cy="813732"/>
            <a:chOff x="1905699" y="3429000"/>
            <a:chExt cx="8380601" cy="81373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B418802-36BA-46B6-8C74-71026B5E0F87}"/>
                </a:ext>
              </a:extLst>
            </p:cNvPr>
            <p:cNvSpPr/>
            <p:nvPr/>
          </p:nvSpPr>
          <p:spPr>
            <a:xfrm>
              <a:off x="1905699" y="3429000"/>
              <a:ext cx="8380601" cy="81373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pc="-150" dirty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한눈에 보는 </a:t>
              </a:r>
              <a:r>
                <a:rPr lang="ko-KR" altLang="en-US" sz="2400" spc="-150" dirty="0">
                  <a:solidFill>
                    <a:schemeClr val="bg1"/>
                  </a:solidFill>
                  <a:highlight>
                    <a:srgbClr val="FF4E55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대학가 맛집 정보</a:t>
              </a:r>
              <a:endParaRPr lang="ko-KR" altLang="en-US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73B30BD8-73E5-4F03-AAB6-5852097E665E}"/>
                </a:ext>
              </a:extLst>
            </p:cNvPr>
            <p:cNvSpPr/>
            <p:nvPr/>
          </p:nvSpPr>
          <p:spPr>
            <a:xfrm rot="10800000">
              <a:off x="8779071" y="3681809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5F49220-C4F7-40D9-A8CE-E8A70EA6FDDA}"/>
                </a:ext>
              </a:extLst>
            </p:cNvPr>
            <p:cNvGrpSpPr/>
            <p:nvPr/>
          </p:nvGrpSpPr>
          <p:grpSpPr>
            <a:xfrm>
              <a:off x="9361866" y="3622174"/>
              <a:ext cx="419612" cy="427383"/>
              <a:chOff x="983974" y="1202635"/>
              <a:chExt cx="536713" cy="54665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74D7A5F-A492-4B03-A304-F21086CE95D3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EF6DB2D-2FAB-4D38-BF9E-A1A987E7B8A9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2109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418" y="1471046"/>
            <a:ext cx="9833525" cy="5452257"/>
          </a:xfrm>
        </p:spPr>
        <p:txBody>
          <a:bodyPr>
            <a:normAutofit lnSpcReduction="10000"/>
          </a:bodyPr>
          <a:lstStyle/>
          <a:p>
            <a:r>
              <a:rPr lang="en-US" altLang="ko-KR" sz="2900" dirty="0"/>
              <a:t>1. Noun Extraction</a:t>
            </a:r>
            <a:endParaRPr lang="en-US" altLang="ko-KR" sz="2900" dirty="0">
              <a:solidFill>
                <a:srgbClr val="FF4E55"/>
              </a:solidFill>
            </a:endParaRPr>
          </a:p>
          <a:p>
            <a:pPr lvl="1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Identify the nouns in this paragraph</a:t>
            </a:r>
          </a:p>
          <a:p>
            <a:pPr lvl="2"/>
            <a:r>
              <a:rPr lang="ko-KR" altLang="en-US" sz="1600" dirty="0">
                <a:solidFill>
                  <a:srgbClr val="FF4E55"/>
                </a:solidFill>
              </a:rPr>
              <a:t>사용자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4E55"/>
                </a:solidFill>
              </a:rPr>
              <a:t>학교 메일</a:t>
            </a:r>
            <a:r>
              <a:rPr lang="ko-KR" altLang="en-US" sz="1600" dirty="0"/>
              <a:t>을 기재하고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시스템</a:t>
            </a:r>
            <a:r>
              <a:rPr lang="ko-KR" altLang="en-US" sz="1600" dirty="0"/>
              <a:t>은 </a:t>
            </a:r>
            <a:r>
              <a:rPr lang="ko-KR" altLang="en-US" sz="1600" dirty="0">
                <a:solidFill>
                  <a:srgbClr val="FF4E55"/>
                </a:solidFill>
              </a:rPr>
              <a:t>학교 메일</a:t>
            </a:r>
            <a:r>
              <a:rPr lang="ko-KR" altLang="en-US" sz="1600" dirty="0"/>
              <a:t>로 </a:t>
            </a:r>
            <a:r>
              <a:rPr lang="ko-KR" altLang="en-US" sz="1600" dirty="0">
                <a:solidFill>
                  <a:srgbClr val="FF4E55"/>
                </a:solidFill>
              </a:rPr>
              <a:t>인증번호</a:t>
            </a:r>
            <a:r>
              <a:rPr lang="ko-KR" altLang="en-US" sz="1600" dirty="0"/>
              <a:t>를 전송한다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4E55"/>
                </a:solidFill>
              </a:rPr>
              <a:t>사용자</a:t>
            </a:r>
            <a:r>
              <a:rPr lang="ko-KR" altLang="en-US" sz="1600" dirty="0"/>
              <a:t>가 입력한 </a:t>
            </a:r>
            <a:r>
              <a:rPr lang="ko-KR" altLang="en-US" sz="1600" dirty="0">
                <a:solidFill>
                  <a:srgbClr val="FF4E55"/>
                </a:solidFill>
              </a:rPr>
              <a:t>인증번호</a:t>
            </a:r>
            <a:r>
              <a:rPr lang="ko-KR" altLang="en-US" sz="1600" dirty="0"/>
              <a:t>와 전송한 </a:t>
            </a:r>
            <a:r>
              <a:rPr lang="ko-KR" altLang="en-US" sz="1600" dirty="0">
                <a:solidFill>
                  <a:srgbClr val="FF4E55"/>
                </a:solidFill>
              </a:rPr>
              <a:t>인증번호</a:t>
            </a:r>
            <a:r>
              <a:rPr lang="ko-KR" altLang="en-US" sz="1600" dirty="0"/>
              <a:t>가 같고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사용자 정보</a:t>
            </a:r>
            <a:r>
              <a:rPr lang="ko-KR" altLang="en-US" sz="1600" dirty="0"/>
              <a:t>를 입력하면 </a:t>
            </a:r>
            <a:r>
              <a:rPr lang="ko-KR" altLang="en-US" sz="1600" dirty="0">
                <a:solidFill>
                  <a:srgbClr val="FF4E55"/>
                </a:solidFill>
              </a:rPr>
              <a:t>회원 가입</a:t>
            </a:r>
            <a:r>
              <a:rPr lang="ko-KR" altLang="en-US" sz="1600" dirty="0"/>
              <a:t>할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4E55"/>
                </a:solidFill>
              </a:rPr>
              <a:t>관리자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4E55"/>
                </a:solidFill>
              </a:rPr>
              <a:t>리뷰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회원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음식점의 정보</a:t>
            </a:r>
            <a:r>
              <a:rPr lang="ko-KR" altLang="en-US" sz="1600" dirty="0"/>
              <a:t>를 </a:t>
            </a:r>
            <a:r>
              <a:rPr lang="ko-KR" altLang="en-US" sz="1600" dirty="0">
                <a:solidFill>
                  <a:srgbClr val="FF4E55"/>
                </a:solidFill>
              </a:rPr>
              <a:t>관리</a:t>
            </a:r>
            <a:r>
              <a:rPr lang="ko-KR" altLang="en-US" sz="1600" dirty="0"/>
              <a:t>할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첫 화면에서 </a:t>
            </a:r>
            <a:r>
              <a:rPr lang="ko-KR" altLang="en-US" sz="1600" dirty="0">
                <a:solidFill>
                  <a:srgbClr val="FF4E55"/>
                </a:solidFill>
              </a:rPr>
              <a:t>사용자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4E55"/>
                </a:solidFill>
              </a:rPr>
              <a:t>대학교 이름</a:t>
            </a:r>
            <a:r>
              <a:rPr lang="ko-KR" altLang="en-US" sz="1600" dirty="0"/>
              <a:t>으로 검색한다</a:t>
            </a:r>
            <a:r>
              <a:rPr lang="en-US" altLang="ko-KR" sz="1600" dirty="0"/>
              <a:t>. </a:t>
            </a:r>
            <a:r>
              <a:rPr lang="ko-KR" altLang="en-US" sz="1600" dirty="0"/>
              <a:t>검색한 대학교 주변</a:t>
            </a:r>
            <a:r>
              <a:rPr lang="ko-KR" altLang="en-US" sz="1600" dirty="0">
                <a:solidFill>
                  <a:srgbClr val="FF4E55"/>
                </a:solidFill>
              </a:rPr>
              <a:t> 음식점</a:t>
            </a:r>
            <a:r>
              <a:rPr lang="ko-KR" altLang="en-US" sz="1600" dirty="0"/>
              <a:t>의 최근</a:t>
            </a:r>
            <a:r>
              <a:rPr lang="ko-KR" altLang="en-US" sz="1600" dirty="0">
                <a:solidFill>
                  <a:srgbClr val="FF4E55"/>
                </a:solidFill>
              </a:rPr>
              <a:t> 리뷰를 조회</a:t>
            </a:r>
            <a:r>
              <a:rPr lang="ko-KR" altLang="en-US" sz="1600" dirty="0"/>
              <a:t>할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4E55"/>
                </a:solidFill>
              </a:rPr>
              <a:t>사용자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4E55"/>
                </a:solidFill>
              </a:rPr>
              <a:t>위치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상호명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음식 종류</a:t>
            </a:r>
            <a:r>
              <a:rPr lang="ko-KR" altLang="en-US" sz="1600" dirty="0"/>
              <a:t>로 </a:t>
            </a:r>
            <a:r>
              <a:rPr lang="ko-KR" altLang="en-US" sz="1600" dirty="0">
                <a:solidFill>
                  <a:srgbClr val="FF4E55"/>
                </a:solidFill>
              </a:rPr>
              <a:t>음식점</a:t>
            </a:r>
            <a:r>
              <a:rPr lang="ko-KR" altLang="en-US" sz="1600" dirty="0"/>
              <a:t>을 검색하고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검색 결과</a:t>
            </a:r>
            <a:r>
              <a:rPr lang="ko-KR" altLang="en-US" sz="1600" dirty="0"/>
              <a:t>로 </a:t>
            </a:r>
            <a:r>
              <a:rPr lang="ko-KR" altLang="en-US" sz="1600" dirty="0">
                <a:solidFill>
                  <a:srgbClr val="FF4E55"/>
                </a:solidFill>
              </a:rPr>
              <a:t>음식점 목록</a:t>
            </a:r>
            <a:r>
              <a:rPr lang="ko-KR" altLang="en-US" sz="1600" dirty="0"/>
              <a:t>을 볼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4E55"/>
                </a:solidFill>
              </a:rPr>
              <a:t>음식점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4E55"/>
                </a:solidFill>
              </a:rPr>
              <a:t>음식점 정보</a:t>
            </a:r>
            <a:r>
              <a:rPr lang="ko-KR" altLang="en-US" sz="1600" dirty="0"/>
              <a:t>와 </a:t>
            </a:r>
            <a:r>
              <a:rPr lang="ko-KR" altLang="en-US" sz="1600" dirty="0">
                <a:solidFill>
                  <a:srgbClr val="FF4E55"/>
                </a:solidFill>
              </a:rPr>
              <a:t>리뷰</a:t>
            </a:r>
            <a:r>
              <a:rPr lang="ko-KR" altLang="en-US" sz="1600" dirty="0"/>
              <a:t>를 조회할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4E55"/>
                </a:solidFill>
              </a:rPr>
              <a:t>회원</a:t>
            </a:r>
            <a:r>
              <a:rPr lang="ko-KR" altLang="en-US" sz="1600" dirty="0"/>
              <a:t>은 </a:t>
            </a:r>
            <a:r>
              <a:rPr lang="ko-KR" altLang="en-US" sz="1600" dirty="0">
                <a:solidFill>
                  <a:srgbClr val="FF4E55"/>
                </a:solidFill>
              </a:rPr>
              <a:t>리뷰를 작성</a:t>
            </a:r>
            <a:r>
              <a:rPr lang="ko-KR" altLang="en-US" sz="1600" dirty="0"/>
              <a:t>할 수 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4E55"/>
                </a:solidFill>
              </a:rPr>
              <a:t>리뷰 입력</a:t>
            </a:r>
            <a:r>
              <a:rPr lang="ko-KR" altLang="en-US" sz="1600" dirty="0"/>
              <a:t>란에 </a:t>
            </a:r>
            <a:r>
              <a:rPr lang="ko-KR" altLang="en-US" sz="1600" dirty="0">
                <a:solidFill>
                  <a:srgbClr val="FF4E55"/>
                </a:solidFill>
              </a:rPr>
              <a:t>사진</a:t>
            </a:r>
            <a:r>
              <a:rPr lang="ko-KR" altLang="en-US" sz="1600" dirty="0"/>
              <a:t>을 첨부하고 </a:t>
            </a:r>
            <a:r>
              <a:rPr lang="ko-KR" altLang="en-US" sz="1600" dirty="0">
                <a:solidFill>
                  <a:srgbClr val="FF4E55"/>
                </a:solidFill>
              </a:rPr>
              <a:t>글</a:t>
            </a:r>
            <a:r>
              <a:rPr lang="ko-KR" altLang="en-US" sz="1600" dirty="0"/>
              <a:t>을 작성할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4E55"/>
                </a:solidFill>
              </a:rPr>
              <a:t>회원</a:t>
            </a:r>
            <a:r>
              <a:rPr lang="ko-KR" altLang="en-US" sz="1600" dirty="0"/>
              <a:t>은 작성되어 있는 </a:t>
            </a:r>
            <a:r>
              <a:rPr lang="ko-KR" altLang="en-US" sz="1600" dirty="0">
                <a:solidFill>
                  <a:srgbClr val="FF4E55"/>
                </a:solidFill>
              </a:rPr>
              <a:t>리뷰</a:t>
            </a:r>
            <a:r>
              <a:rPr lang="ko-KR" altLang="en-US" sz="1600" dirty="0"/>
              <a:t>가 도움이 되었을 경우 </a:t>
            </a:r>
            <a:r>
              <a:rPr lang="en-US" altLang="ko-KR" sz="1600" dirty="0">
                <a:solidFill>
                  <a:srgbClr val="FF4E55"/>
                </a:solidFill>
              </a:rPr>
              <a:t>‘</a:t>
            </a:r>
            <a:r>
              <a:rPr lang="ko-KR" altLang="en-US" sz="1600" dirty="0">
                <a:solidFill>
                  <a:srgbClr val="FF4E55"/>
                </a:solidFill>
              </a:rPr>
              <a:t>좋아요</a:t>
            </a:r>
            <a:r>
              <a:rPr lang="en-US" altLang="ko-KR" sz="1600" dirty="0">
                <a:solidFill>
                  <a:srgbClr val="FF4E55"/>
                </a:solidFill>
              </a:rPr>
              <a:t>’</a:t>
            </a:r>
            <a:r>
              <a:rPr lang="ko-KR" altLang="en-US" sz="1600" dirty="0"/>
              <a:t>를 누른다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4E55"/>
                </a:solidFill>
              </a:rPr>
              <a:t>회원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4E55"/>
                </a:solidFill>
              </a:rPr>
              <a:t>‘</a:t>
            </a:r>
            <a:r>
              <a:rPr lang="ko-KR" altLang="en-US" sz="1600" dirty="0">
                <a:solidFill>
                  <a:srgbClr val="FF4E55"/>
                </a:solidFill>
              </a:rPr>
              <a:t>좋아요</a:t>
            </a:r>
            <a:r>
              <a:rPr lang="en-US" altLang="ko-KR" sz="1600" dirty="0">
                <a:solidFill>
                  <a:srgbClr val="FF4E55"/>
                </a:solidFill>
              </a:rPr>
              <a:t>’</a:t>
            </a:r>
            <a:r>
              <a:rPr lang="ko-KR" altLang="en-US" sz="1600" dirty="0"/>
              <a:t>가 많은 순서대로 </a:t>
            </a:r>
            <a:r>
              <a:rPr lang="ko-KR" altLang="en-US" sz="1600" dirty="0">
                <a:solidFill>
                  <a:srgbClr val="FF4E55"/>
                </a:solidFill>
              </a:rPr>
              <a:t>리뷰를 조회</a:t>
            </a:r>
            <a:r>
              <a:rPr lang="ko-KR" altLang="en-US" sz="1600" dirty="0"/>
              <a:t>할 수 있다</a:t>
            </a:r>
            <a:r>
              <a:rPr lang="en-US" altLang="ko-KR" sz="1600" dirty="0"/>
              <a:t>.</a:t>
            </a:r>
          </a:p>
          <a:p>
            <a:pPr lvl="2"/>
            <a:endParaRPr lang="en-US" altLang="ko-KR" sz="1800" dirty="0"/>
          </a:p>
          <a:p>
            <a:pPr lvl="1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The nouns are </a:t>
            </a:r>
          </a:p>
          <a:p>
            <a:pPr lvl="2"/>
            <a:r>
              <a:rPr lang="ko-KR" altLang="en-US" sz="1600" spc="0" dirty="0">
                <a:solidFill>
                  <a:srgbClr val="FF4E55"/>
                </a:solidFill>
              </a:rPr>
              <a:t>사용자</a:t>
            </a:r>
            <a:r>
              <a:rPr lang="en-US" altLang="ko-KR" sz="1600" spc="0" dirty="0">
                <a:solidFill>
                  <a:srgbClr val="FF4E55"/>
                </a:solidFill>
              </a:rPr>
              <a:t>,</a:t>
            </a:r>
            <a:r>
              <a:rPr lang="en-US" altLang="ko-KR" sz="1600" spc="0" dirty="0"/>
              <a:t> </a:t>
            </a:r>
            <a:r>
              <a:rPr lang="ko-KR" altLang="en-US" sz="1600" spc="0" dirty="0">
                <a:solidFill>
                  <a:srgbClr val="FF4E55"/>
                </a:solidFill>
              </a:rPr>
              <a:t>학교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학교 메일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시스템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인증번호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사용자 정보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회원 가입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관리자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대학교 이름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음식점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리뷰 조회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위치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상호명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음식 종류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검색 결과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음식점 목록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음식점 정보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리뷰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회원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리뷰 작성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리뷰 입력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사진</a:t>
            </a:r>
            <a:r>
              <a:rPr lang="en-US" altLang="ko-KR" sz="1600" spc="0" dirty="0">
                <a:solidFill>
                  <a:srgbClr val="FF4E55"/>
                </a:solidFill>
              </a:rPr>
              <a:t>, </a:t>
            </a:r>
            <a:r>
              <a:rPr lang="ko-KR" altLang="en-US" sz="1600" spc="0" dirty="0">
                <a:solidFill>
                  <a:srgbClr val="FF4E55"/>
                </a:solidFill>
              </a:rPr>
              <a:t>글</a:t>
            </a:r>
            <a:r>
              <a:rPr lang="en-US" altLang="ko-KR" sz="1600" spc="0" dirty="0">
                <a:solidFill>
                  <a:srgbClr val="FF4E55"/>
                </a:solidFill>
              </a:rPr>
              <a:t>, ‘</a:t>
            </a:r>
            <a:r>
              <a:rPr lang="ko-KR" altLang="en-US" sz="1600" spc="0" dirty="0">
                <a:solidFill>
                  <a:srgbClr val="FF4E55"/>
                </a:solidFill>
              </a:rPr>
              <a:t>좋아요</a:t>
            </a:r>
            <a:r>
              <a:rPr lang="en-US" altLang="ko-KR" sz="1600" spc="0" dirty="0">
                <a:solidFill>
                  <a:srgbClr val="FF4E55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7546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1201419" y="1471046"/>
            <a:ext cx="9652269" cy="545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dirty="0"/>
              <a:t>1. Noun Extraction</a:t>
            </a:r>
            <a:endParaRPr lang="en-US" altLang="ko-KR" sz="2900" dirty="0">
              <a:solidFill>
                <a:srgbClr val="FF4E55"/>
              </a:solidFill>
            </a:endParaRPr>
          </a:p>
          <a:p>
            <a:pPr lvl="1"/>
            <a:r>
              <a:rPr lang="ko-KR" altLang="en-US" sz="1600" dirty="0">
                <a:solidFill>
                  <a:srgbClr val="FF4E55"/>
                </a:solidFill>
              </a:rPr>
              <a:t>시스템</a:t>
            </a:r>
            <a:r>
              <a:rPr lang="ko-KR" altLang="en-US" sz="1600" dirty="0"/>
              <a:t>은 추상적이므로 제거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4E55"/>
                </a:solidFill>
              </a:rPr>
              <a:t>회원 가입</a:t>
            </a:r>
            <a:r>
              <a:rPr lang="ko-KR" altLang="en-US" sz="1600" dirty="0"/>
              <a:t>의 기능 중에 </a:t>
            </a:r>
            <a:r>
              <a:rPr lang="ko-KR" altLang="en-US" sz="1600" dirty="0">
                <a:solidFill>
                  <a:srgbClr val="FF4E55"/>
                </a:solidFill>
              </a:rPr>
              <a:t>인증</a:t>
            </a:r>
            <a:r>
              <a:rPr lang="ko-KR" altLang="en-US" sz="1600" dirty="0"/>
              <a:t>이 포함되므로 제거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4E55"/>
                </a:solidFill>
              </a:rPr>
              <a:t>대학교 이름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학교 메일</a:t>
            </a:r>
            <a:r>
              <a:rPr lang="ko-KR" altLang="en-US" sz="1600" dirty="0"/>
              <a:t>은 </a:t>
            </a:r>
            <a:r>
              <a:rPr lang="ko-KR" altLang="en-US" sz="1600" dirty="0">
                <a:solidFill>
                  <a:srgbClr val="FF4E55"/>
                </a:solidFill>
              </a:rPr>
              <a:t>사용자  정보</a:t>
            </a:r>
            <a:r>
              <a:rPr lang="ko-KR" altLang="en-US" sz="1600" dirty="0"/>
              <a:t>의 속성이므로 제거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4E55"/>
                </a:solidFill>
              </a:rPr>
              <a:t>사용자</a:t>
            </a:r>
            <a:r>
              <a:rPr lang="ko-KR" altLang="en-US" sz="1600" dirty="0"/>
              <a:t>에 </a:t>
            </a:r>
            <a:r>
              <a:rPr lang="ko-KR" altLang="en-US" sz="1600" dirty="0">
                <a:solidFill>
                  <a:srgbClr val="FF4E55"/>
                </a:solidFill>
              </a:rPr>
              <a:t>회원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관리자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사용자 정보</a:t>
            </a:r>
            <a:r>
              <a:rPr lang="ko-KR" altLang="en-US" sz="1600" dirty="0"/>
              <a:t>가 포함되므로  제거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4E55"/>
                </a:solidFill>
              </a:rPr>
              <a:t>검색 결과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4E55"/>
                </a:solidFill>
              </a:rPr>
              <a:t>음식점  목록</a:t>
            </a:r>
            <a:r>
              <a:rPr lang="ko-KR" altLang="en-US" sz="1600" dirty="0"/>
              <a:t>과 같은 의미이므로 중복 제거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4E55"/>
                </a:solidFill>
              </a:rPr>
              <a:t>음식점 정보</a:t>
            </a:r>
            <a:r>
              <a:rPr lang="ko-KR" altLang="en-US" sz="1600" dirty="0"/>
              <a:t>에 </a:t>
            </a:r>
            <a:r>
              <a:rPr lang="ko-KR" altLang="en-US" sz="1600" dirty="0">
                <a:solidFill>
                  <a:srgbClr val="FF4E55"/>
                </a:solidFill>
              </a:rPr>
              <a:t>위치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상호명</a:t>
            </a:r>
            <a:r>
              <a:rPr lang="ko-KR" altLang="en-US" sz="1600" dirty="0"/>
              <a:t>이 포함되므로 제거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4E55"/>
                </a:solidFill>
              </a:rPr>
              <a:t>음식점</a:t>
            </a:r>
            <a:r>
              <a:rPr lang="ko-KR" altLang="en-US" sz="1600" dirty="0"/>
              <a:t>에 </a:t>
            </a:r>
            <a:r>
              <a:rPr lang="ko-KR" altLang="en-US" sz="1600" dirty="0">
                <a:solidFill>
                  <a:srgbClr val="FF4E55"/>
                </a:solidFill>
              </a:rPr>
              <a:t>음식점 목록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음식점 정보</a:t>
            </a:r>
            <a:r>
              <a:rPr lang="ko-KR" altLang="en-US" sz="1600" dirty="0"/>
              <a:t>가 포함되므로 제거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4E55"/>
                </a:solidFill>
              </a:rPr>
              <a:t>사진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글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FF4E55"/>
                </a:solidFill>
              </a:rPr>
              <a:t>‘</a:t>
            </a:r>
            <a:r>
              <a:rPr lang="ko-KR" altLang="en-US" sz="1600" dirty="0">
                <a:solidFill>
                  <a:srgbClr val="FF4E55"/>
                </a:solidFill>
              </a:rPr>
              <a:t>좋아요</a:t>
            </a:r>
            <a:r>
              <a:rPr lang="en-US" altLang="ko-KR" sz="1600" dirty="0">
                <a:solidFill>
                  <a:srgbClr val="FF4E55"/>
                </a:solidFill>
              </a:rPr>
              <a:t>’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4E55"/>
                </a:solidFill>
              </a:rPr>
              <a:t>리뷰</a:t>
            </a:r>
            <a:r>
              <a:rPr lang="ko-KR" altLang="en-US" sz="1600" dirty="0"/>
              <a:t>의 속성이므로 제거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4E55"/>
                </a:solidFill>
              </a:rPr>
              <a:t>회원 가입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리뷰 조회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리뷰 작성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리뷰 입력</a:t>
            </a:r>
            <a:r>
              <a:rPr lang="en-US" altLang="ko-KR" sz="1600" dirty="0"/>
              <a:t> </a:t>
            </a:r>
            <a:r>
              <a:rPr lang="ko-KR" altLang="en-US" sz="1600" dirty="0"/>
              <a:t>은</a:t>
            </a:r>
            <a:r>
              <a:rPr lang="en-US" altLang="ko-KR" sz="1600" dirty="0"/>
              <a:t> “</a:t>
            </a:r>
            <a:r>
              <a:rPr lang="ko-KR" altLang="en-US" sz="1600" dirty="0"/>
              <a:t>회원 가입하다</a:t>
            </a:r>
            <a:r>
              <a:rPr lang="en-US" altLang="ko-KR" sz="1600" dirty="0"/>
              <a:t>”, “</a:t>
            </a:r>
            <a:r>
              <a:rPr lang="ko-KR" altLang="en-US" sz="1600" dirty="0"/>
              <a:t>조회하다</a:t>
            </a:r>
            <a:r>
              <a:rPr lang="en-US" altLang="ko-KR" sz="1600" dirty="0"/>
              <a:t>”, “</a:t>
            </a:r>
            <a:r>
              <a:rPr lang="ko-KR" altLang="en-US" sz="1600" dirty="0"/>
              <a:t>작성하다</a:t>
            </a:r>
            <a:r>
              <a:rPr lang="en-US" altLang="ko-KR" sz="1600" dirty="0"/>
              <a:t>”, “</a:t>
            </a:r>
            <a:r>
              <a:rPr lang="ko-KR" altLang="en-US" sz="1600" dirty="0"/>
              <a:t>입력하다</a:t>
            </a:r>
            <a:r>
              <a:rPr lang="en-US" altLang="ko-KR" sz="1600" dirty="0"/>
              <a:t>”</a:t>
            </a:r>
            <a:r>
              <a:rPr lang="ko-KR" altLang="en-US" sz="1600" dirty="0"/>
              <a:t>에서 파생된 명사이므로 제거 </a:t>
            </a:r>
            <a:r>
              <a:rPr lang="en-US" altLang="ko-KR" sz="1600" dirty="0"/>
              <a:t>-&gt; </a:t>
            </a:r>
            <a:r>
              <a:rPr lang="ko-KR" altLang="en-US" sz="1600" dirty="0"/>
              <a:t> 다른 클래스의 </a:t>
            </a:r>
            <a:r>
              <a:rPr lang="en-US" altLang="ko-KR" sz="1600" dirty="0"/>
              <a:t>operation</a:t>
            </a:r>
            <a:r>
              <a:rPr lang="ko-KR" altLang="en-US" sz="1600" dirty="0"/>
              <a:t>일 것</a:t>
            </a:r>
            <a:endParaRPr lang="en-US" altLang="ko-KR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674533" y="5522567"/>
            <a:ext cx="4842933" cy="1083734"/>
            <a:chOff x="1998133" y="5004750"/>
            <a:chExt cx="4842933" cy="1083734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CA67795-D858-4EA0-A743-471850DCD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511" y="5016039"/>
              <a:ext cx="577331" cy="428978"/>
            </a:xfrm>
            <a:prstGeom prst="line">
              <a:avLst/>
            </a:prstGeom>
            <a:ln w="28575">
              <a:solidFill>
                <a:srgbClr val="FF4E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0825C52-7D48-4310-B9BB-6CD512EB4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4222" y="5004750"/>
              <a:ext cx="735374" cy="541867"/>
            </a:xfrm>
            <a:prstGeom prst="line">
              <a:avLst/>
            </a:prstGeom>
            <a:ln w="28575">
              <a:solidFill>
                <a:srgbClr val="FF4E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A28AB7F-F085-4BEB-A6F6-B6FBD524E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850" y="5648217"/>
              <a:ext cx="577331" cy="428978"/>
            </a:xfrm>
            <a:prstGeom prst="line">
              <a:avLst/>
            </a:prstGeom>
            <a:ln w="28575">
              <a:solidFill>
                <a:srgbClr val="FF4E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D7D6E33-1E5F-4DB8-9C8D-E1B196F30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6096" y="5546617"/>
              <a:ext cx="735374" cy="541867"/>
            </a:xfrm>
            <a:prstGeom prst="line">
              <a:avLst/>
            </a:prstGeom>
            <a:ln w="28575">
              <a:solidFill>
                <a:srgbClr val="FF4E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90D737-D9C4-4F1B-A835-67EC7D544678}"/>
                </a:ext>
              </a:extLst>
            </p:cNvPr>
            <p:cNvSpPr txBox="1"/>
            <p:nvPr/>
          </p:nvSpPr>
          <p:spPr>
            <a:xfrm>
              <a:off x="1998133" y="5275684"/>
              <a:ext cx="484293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음식점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음식 종류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45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4390267-2393-4778-BAF2-841FF55E56C8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1201419" y="1471046"/>
            <a:ext cx="9652269" cy="545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dirty="0"/>
              <a:t>2. Initial Class Diagram</a:t>
            </a:r>
            <a:endParaRPr lang="en-US" altLang="ko-KR" sz="2900" dirty="0">
              <a:solidFill>
                <a:srgbClr val="FF4E55"/>
              </a:solidFill>
            </a:endParaRPr>
          </a:p>
          <a:p>
            <a:pPr lvl="1"/>
            <a:r>
              <a:rPr lang="en-US" altLang="ko-KR" sz="1800" dirty="0"/>
              <a:t>This leaves </a:t>
            </a:r>
            <a:r>
              <a:rPr lang="en-US" altLang="ko-KR" sz="1800" dirty="0">
                <a:solidFill>
                  <a:srgbClr val="FF4E55"/>
                </a:solidFill>
              </a:rPr>
              <a:t>four candidate </a:t>
            </a:r>
            <a:r>
              <a:rPr lang="en-US" altLang="ko-KR" sz="1800" dirty="0"/>
              <a:t>entity classes</a:t>
            </a:r>
          </a:p>
          <a:p>
            <a:pPr lvl="2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 종류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2"/>
            <a:endParaRPr lang="en-US" altLang="ko-KR" sz="1800" dirty="0"/>
          </a:p>
          <a:p>
            <a:pPr lvl="1"/>
            <a:endParaRPr lang="en-US" altLang="ko-KR" sz="2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445402" y="2997274"/>
            <a:ext cx="2242241" cy="1713390"/>
            <a:chOff x="2287479" y="2951826"/>
            <a:chExt cx="2956264" cy="1713390"/>
          </a:xfrm>
        </p:grpSpPr>
        <p:sp>
          <p:nvSpPr>
            <p:cNvPr id="3" name="직사각형 2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User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445402" y="4874713"/>
            <a:ext cx="2242241" cy="1713390"/>
            <a:chOff x="2287479" y="2951826"/>
            <a:chExt cx="2956264" cy="1713390"/>
          </a:xfrm>
        </p:grpSpPr>
        <p:sp>
          <p:nvSpPr>
            <p:cNvPr id="23" name="직사각형 22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Restaurant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60143" y="4874713"/>
            <a:ext cx="2242241" cy="1713390"/>
            <a:chOff x="2287479" y="2951826"/>
            <a:chExt cx="2956264" cy="1713390"/>
          </a:xfrm>
        </p:grpSpPr>
        <p:sp>
          <p:nvSpPr>
            <p:cNvPr id="38" name="직사각형 37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Food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560142" y="2997274"/>
            <a:ext cx="2242241" cy="1713390"/>
            <a:chOff x="2287479" y="2951826"/>
            <a:chExt cx="2956264" cy="1713390"/>
          </a:xfrm>
        </p:grpSpPr>
        <p:sp>
          <p:nvSpPr>
            <p:cNvPr id="44" name="직사각형 43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Review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45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1201419" y="1471046"/>
            <a:ext cx="9652269" cy="545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dirty="0"/>
              <a:t>2. Initial Class Diagram</a:t>
            </a:r>
            <a:endParaRPr lang="en-US" altLang="ko-KR" sz="2900" dirty="0">
              <a:solidFill>
                <a:srgbClr val="FF4E55"/>
              </a:solidFill>
            </a:endParaRPr>
          </a:p>
          <a:p>
            <a:pPr lvl="1"/>
            <a:r>
              <a:rPr lang="en-US" altLang="ko-KR" sz="2000" dirty="0"/>
              <a:t>Consider the interrelationships between the entity classes</a:t>
            </a:r>
            <a:endParaRPr lang="en-US" altLang="ko-KR" sz="2000" dirty="0">
              <a:solidFill>
                <a:srgbClr val="FF4E5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2"/>
            <a:r>
              <a:rPr lang="en-US" altLang="ko-KR" sz="1800" dirty="0">
                <a:solidFill>
                  <a:srgbClr val="FF4E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User, Review, Restaurant, Food</a:t>
            </a:r>
            <a:endParaRPr lang="en-US" altLang="ko-KR" sz="2000" dirty="0"/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User</a:t>
            </a:r>
            <a:r>
              <a:rPr lang="ko-KR" altLang="en-US" sz="2000" dirty="0"/>
              <a:t>는 </a:t>
            </a:r>
            <a:r>
              <a:rPr lang="en-US" altLang="ko-KR" sz="2000" dirty="0"/>
              <a:t>Review</a:t>
            </a:r>
            <a:r>
              <a:rPr lang="ko-KR" altLang="en-US" sz="2000" dirty="0"/>
              <a:t>를 조회</a:t>
            </a:r>
            <a:r>
              <a:rPr lang="en-US" altLang="ko-KR" sz="2000" dirty="0"/>
              <a:t>, </a:t>
            </a:r>
            <a:r>
              <a:rPr lang="ko-KR" altLang="en-US" sz="2000" dirty="0"/>
              <a:t>작성</a:t>
            </a:r>
            <a:r>
              <a:rPr lang="en-US" altLang="ko-KR" sz="2000" dirty="0"/>
              <a:t>, </a:t>
            </a:r>
            <a:r>
              <a:rPr lang="ko-KR" altLang="en-US" sz="2000" dirty="0"/>
              <a:t>수정할 수 있고</a:t>
            </a:r>
            <a:r>
              <a:rPr lang="en-US" altLang="ko-KR" sz="2000" dirty="0"/>
              <a:t>, Restaurant</a:t>
            </a:r>
            <a:r>
              <a:rPr lang="ko-KR" altLang="en-US" sz="2000" dirty="0"/>
              <a:t> 정보를 조회할 수 있다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40000"/>
              </a:lnSpc>
            </a:pPr>
            <a:r>
              <a:rPr lang="en-US" altLang="ko-KR" sz="1600" dirty="0"/>
              <a:t>User</a:t>
            </a:r>
            <a:r>
              <a:rPr lang="ko-KR" altLang="en-US" sz="1600" dirty="0"/>
              <a:t>와 </a:t>
            </a:r>
            <a:r>
              <a:rPr lang="en-US" altLang="ko-KR" sz="1600" dirty="0"/>
              <a:t>Review, User</a:t>
            </a:r>
            <a:r>
              <a:rPr lang="ko-KR" altLang="en-US" sz="1600" dirty="0"/>
              <a:t>와 </a:t>
            </a:r>
            <a:r>
              <a:rPr lang="en-US" altLang="ko-KR" sz="1600" dirty="0"/>
              <a:t>Restaurant</a:t>
            </a:r>
            <a:r>
              <a:rPr lang="ko-KR" altLang="en-US" sz="1600" dirty="0"/>
              <a:t>은 서로 </a:t>
            </a:r>
            <a:r>
              <a:rPr lang="en-US" altLang="ko-KR" sz="1600" dirty="0">
                <a:solidFill>
                  <a:srgbClr val="FF4E55"/>
                </a:solidFill>
              </a:rPr>
              <a:t>Association</a:t>
            </a:r>
            <a:r>
              <a:rPr lang="en-US" altLang="ko-KR" sz="1600" dirty="0"/>
              <a:t> </a:t>
            </a:r>
            <a:r>
              <a:rPr lang="ko-KR" altLang="en-US" sz="1600" dirty="0"/>
              <a:t>관계</a:t>
            </a:r>
            <a:endParaRPr lang="en-US" altLang="ko-KR" sz="2000" dirty="0"/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Review</a:t>
            </a:r>
            <a:r>
              <a:rPr lang="ko-KR" altLang="en-US" sz="2000" dirty="0"/>
              <a:t>는 </a:t>
            </a:r>
            <a:r>
              <a:rPr lang="en-US" altLang="ko-KR" sz="2000" dirty="0"/>
              <a:t>Restaurant</a:t>
            </a:r>
            <a:r>
              <a:rPr lang="ko-KR" altLang="en-US" sz="2000" dirty="0"/>
              <a:t>에 관한 정보를 제공한다</a:t>
            </a:r>
            <a:endParaRPr lang="en-US" altLang="ko-KR" sz="2000" dirty="0"/>
          </a:p>
          <a:p>
            <a:pPr lvl="2">
              <a:lnSpc>
                <a:spcPct val="140000"/>
              </a:lnSpc>
            </a:pPr>
            <a:r>
              <a:rPr lang="en-US" altLang="ko-KR" sz="1600" dirty="0"/>
              <a:t>Review</a:t>
            </a:r>
            <a:r>
              <a:rPr lang="ko-KR" altLang="en-US" sz="1600" dirty="0"/>
              <a:t>와 </a:t>
            </a:r>
            <a:r>
              <a:rPr lang="en-US" altLang="ko-KR" sz="1600" dirty="0"/>
              <a:t>Restaurant</a:t>
            </a:r>
            <a:r>
              <a:rPr lang="ko-KR" altLang="en-US" sz="1600" dirty="0"/>
              <a:t>은 </a:t>
            </a:r>
            <a:r>
              <a:rPr lang="en-US" altLang="ko-KR" sz="1600" dirty="0">
                <a:solidFill>
                  <a:srgbClr val="FF4E55"/>
                </a:solidFill>
              </a:rPr>
              <a:t>Association</a:t>
            </a:r>
            <a:r>
              <a:rPr lang="en-US" altLang="ko-KR" sz="1600" dirty="0"/>
              <a:t> </a:t>
            </a:r>
            <a:r>
              <a:rPr lang="ko-KR" altLang="en-US" sz="1600" dirty="0"/>
              <a:t>관계</a:t>
            </a:r>
            <a:endParaRPr lang="en-US" altLang="ko-KR" sz="2000" dirty="0"/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Restaurant</a:t>
            </a:r>
            <a:r>
              <a:rPr lang="ko-KR" altLang="en-US" sz="2000" dirty="0"/>
              <a:t>은 </a:t>
            </a:r>
            <a:r>
              <a:rPr lang="en-US" altLang="ko-KR" sz="2000" dirty="0"/>
              <a:t>Food</a:t>
            </a:r>
            <a:r>
              <a:rPr lang="ko-KR" altLang="en-US" sz="2000" dirty="0"/>
              <a:t>를 제공한다</a:t>
            </a:r>
            <a:endParaRPr lang="en-US" altLang="ko-KR" sz="2000" dirty="0"/>
          </a:p>
          <a:p>
            <a:pPr lvl="2">
              <a:lnSpc>
                <a:spcPct val="140000"/>
              </a:lnSpc>
            </a:pPr>
            <a:r>
              <a:rPr lang="en-US" altLang="ko-KR" sz="1600" dirty="0"/>
              <a:t>Restaurant</a:t>
            </a:r>
            <a:r>
              <a:rPr lang="ko-KR" altLang="en-US" sz="1600" dirty="0"/>
              <a:t>과 </a:t>
            </a:r>
            <a:r>
              <a:rPr lang="en-US" altLang="ko-KR" sz="1600" dirty="0"/>
              <a:t>Food</a:t>
            </a:r>
            <a:r>
              <a:rPr lang="ko-KR" altLang="en-US" sz="1600" dirty="0"/>
              <a:t>는 </a:t>
            </a:r>
            <a:r>
              <a:rPr lang="en-US" altLang="ko-KR" sz="1600" dirty="0">
                <a:solidFill>
                  <a:srgbClr val="FF4E55"/>
                </a:solidFill>
              </a:rPr>
              <a:t>Association</a:t>
            </a:r>
            <a:r>
              <a:rPr lang="en-US" altLang="ko-KR" sz="1600" dirty="0"/>
              <a:t> </a:t>
            </a:r>
            <a:r>
              <a:rPr lang="ko-KR" altLang="en-US" sz="1600" dirty="0"/>
              <a:t>관계</a:t>
            </a:r>
            <a:endParaRPr lang="en-US" altLang="ko-KR" sz="1600" dirty="0"/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Restaurant</a:t>
            </a:r>
            <a:r>
              <a:rPr lang="ko-KR" altLang="en-US" sz="2000" dirty="0"/>
              <a:t>에는 한식</a:t>
            </a:r>
            <a:r>
              <a:rPr lang="en-US" altLang="ko-KR" sz="2000" dirty="0"/>
              <a:t>, </a:t>
            </a:r>
            <a:r>
              <a:rPr lang="ko-KR" altLang="en-US" sz="2000" dirty="0"/>
              <a:t>중식</a:t>
            </a:r>
            <a:r>
              <a:rPr lang="en-US" altLang="ko-KR" sz="2000" dirty="0"/>
              <a:t>, </a:t>
            </a:r>
            <a:r>
              <a:rPr lang="ko-KR" altLang="en-US" sz="2000" dirty="0"/>
              <a:t>양식</a:t>
            </a:r>
            <a:r>
              <a:rPr lang="en-US" altLang="ko-KR" sz="2000" dirty="0"/>
              <a:t>, </a:t>
            </a:r>
            <a:r>
              <a:rPr lang="ko-KR" altLang="en-US" sz="2000" dirty="0"/>
              <a:t>일식</a:t>
            </a:r>
            <a:r>
              <a:rPr lang="en-US" altLang="ko-KR" sz="2000" dirty="0"/>
              <a:t>, </a:t>
            </a:r>
            <a:r>
              <a:rPr lang="ko-KR" altLang="en-US" sz="2000" dirty="0"/>
              <a:t>치킨</a:t>
            </a:r>
            <a:r>
              <a:rPr lang="en-US" altLang="ko-KR" sz="2000" dirty="0"/>
              <a:t>, </a:t>
            </a:r>
            <a:r>
              <a:rPr lang="ko-KR" altLang="en-US" sz="2000" dirty="0"/>
              <a:t>피자집이 있다</a:t>
            </a:r>
            <a:endParaRPr lang="en-US" altLang="ko-KR" sz="2000" dirty="0"/>
          </a:p>
          <a:p>
            <a:pPr lvl="2">
              <a:lnSpc>
                <a:spcPct val="140000"/>
              </a:lnSpc>
            </a:pPr>
            <a:r>
              <a:rPr lang="en-US" altLang="ko-KR" sz="1600" dirty="0"/>
              <a:t>Food</a:t>
            </a:r>
            <a:r>
              <a:rPr lang="ko-KR" altLang="en-US" sz="1600" dirty="0"/>
              <a:t>와 </a:t>
            </a:r>
            <a:r>
              <a:rPr lang="en-US" altLang="ko-KR" sz="1600" dirty="0"/>
              <a:t>Korean, Chinese, Western, Japanese, Chicken, Pizza</a:t>
            </a:r>
            <a:r>
              <a:rPr lang="ko-KR" altLang="en-US" sz="1600" dirty="0"/>
              <a:t>는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4E55"/>
                </a:solidFill>
              </a:rPr>
              <a:t>Generalization</a:t>
            </a:r>
            <a:r>
              <a:rPr lang="en-US" altLang="ko-KR" sz="1600" dirty="0"/>
              <a:t> </a:t>
            </a:r>
            <a:r>
              <a:rPr lang="ko-KR" altLang="en-US" sz="1600" dirty="0"/>
              <a:t>관계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9545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1201419" y="1471046"/>
            <a:ext cx="9652269" cy="87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dirty="0"/>
              <a:t>2. Initial Class Diagram</a:t>
            </a:r>
            <a:endParaRPr lang="en-US" altLang="ko-KR" sz="2900" dirty="0">
              <a:solidFill>
                <a:srgbClr val="FF4E55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876059" y="2484750"/>
            <a:ext cx="2242241" cy="1713390"/>
            <a:chOff x="2287479" y="2951826"/>
            <a:chExt cx="2956264" cy="1713390"/>
          </a:xfrm>
        </p:grpSpPr>
        <p:sp>
          <p:nvSpPr>
            <p:cNvPr id="19" name="직사각형 18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User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318184" y="4805407"/>
            <a:ext cx="2242241" cy="1713390"/>
            <a:chOff x="2287479" y="2951826"/>
            <a:chExt cx="2956264" cy="1713390"/>
          </a:xfrm>
        </p:grpSpPr>
        <p:sp>
          <p:nvSpPr>
            <p:cNvPr id="29" name="직사각형 28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Restaurant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318184" y="2484750"/>
            <a:ext cx="2242241" cy="1713390"/>
            <a:chOff x="2287479" y="2951826"/>
            <a:chExt cx="2956264" cy="1713390"/>
          </a:xfrm>
        </p:grpSpPr>
        <p:sp>
          <p:nvSpPr>
            <p:cNvPr id="32" name="직사각형 31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Review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37" name="꺾인 연결선 26"/>
          <p:cNvCxnSpPr>
            <a:stCxn id="30" idx="0"/>
            <a:endCxn id="32" idx="2"/>
          </p:cNvCxnSpPr>
          <p:nvPr/>
        </p:nvCxnSpPr>
        <p:spPr>
          <a:xfrm flipV="1">
            <a:off x="8439305" y="4198140"/>
            <a:ext cx="0" cy="607267"/>
          </a:xfrm>
          <a:prstGeom prst="straightConnector1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97180" y="4200932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0..*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54379" y="5401813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0..*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54379" y="3064683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0..*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15367" y="3065157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8" name="직선 화살표 연결선 37"/>
          <p:cNvCxnSpPr>
            <a:stCxn id="19" idx="2"/>
            <a:endCxn id="29" idx="1"/>
          </p:cNvCxnSpPr>
          <p:nvPr/>
        </p:nvCxnSpPr>
        <p:spPr>
          <a:xfrm rot="16200000" flipH="1">
            <a:off x="4925701" y="3269619"/>
            <a:ext cx="1463962" cy="3321004"/>
          </a:xfrm>
          <a:prstGeom prst="bentConnector2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41141" y="4185624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0..*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85228" y="4528408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744" y="1722057"/>
            <a:ext cx="4013875" cy="62164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Review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조회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및 수정할 수 있다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096000" y="2237173"/>
            <a:ext cx="322555" cy="966483"/>
          </a:xfrm>
          <a:prstGeom prst="straightConnector1">
            <a:avLst/>
          </a:prstGeom>
          <a:ln w="19050">
            <a:solidFill>
              <a:srgbClr val="FF7D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8729085" y="4525309"/>
            <a:ext cx="831340" cy="3100"/>
          </a:xfrm>
          <a:prstGeom prst="straightConnector1">
            <a:avLst/>
          </a:prstGeom>
          <a:ln w="19050">
            <a:solidFill>
              <a:srgbClr val="FF7D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9642455" y="4221045"/>
            <a:ext cx="2385141" cy="737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Review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Restaurant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정보를 제공한다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631730" y="4890821"/>
            <a:ext cx="2244329" cy="735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Restaurant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정보를 조회할 수 있다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3" name="직선 화살표 연결선 62"/>
          <p:cNvCxnSpPr>
            <a:endCxn id="62" idx="3"/>
          </p:cNvCxnSpPr>
          <p:nvPr/>
        </p:nvCxnSpPr>
        <p:spPr>
          <a:xfrm flipH="1">
            <a:off x="2876059" y="5258761"/>
            <a:ext cx="904192" cy="0"/>
          </a:xfrm>
          <a:prstGeom prst="straightConnector1">
            <a:avLst/>
          </a:prstGeom>
          <a:ln w="19050">
            <a:solidFill>
              <a:srgbClr val="FF7D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19" idx="3"/>
            <a:endCxn id="32" idx="1"/>
          </p:cNvCxnSpPr>
          <p:nvPr/>
        </p:nvCxnSpPr>
        <p:spPr>
          <a:xfrm>
            <a:off x="5118300" y="3341445"/>
            <a:ext cx="2199884" cy="0"/>
          </a:xfrm>
          <a:prstGeom prst="line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2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1201419" y="1471046"/>
            <a:ext cx="9652269" cy="87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dirty="0"/>
              <a:t>2. Initial Class Diagram</a:t>
            </a:r>
            <a:endParaRPr lang="en-US" altLang="ko-KR" sz="2900" dirty="0">
              <a:solidFill>
                <a:srgbClr val="FF4E55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734260" y="2325901"/>
            <a:ext cx="2242241" cy="1713390"/>
            <a:chOff x="2287479" y="2951826"/>
            <a:chExt cx="2956264" cy="1713390"/>
          </a:xfrm>
        </p:grpSpPr>
        <p:sp>
          <p:nvSpPr>
            <p:cNvPr id="29" name="직사각형 28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Restaurant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808701" y="4319709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1..*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16283" y="4002088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5734260" y="4568010"/>
            <a:ext cx="2242241" cy="1713390"/>
            <a:chOff x="2287479" y="2951826"/>
            <a:chExt cx="2956264" cy="1713390"/>
          </a:xfrm>
        </p:grpSpPr>
        <p:sp>
          <p:nvSpPr>
            <p:cNvPr id="56" name="직사각형 55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Food</a:t>
              </a:r>
            </a:p>
          </p:txBody>
        </p:sp>
      </p:grpSp>
      <p:cxnSp>
        <p:nvCxnSpPr>
          <p:cNvPr id="34" name="직선 화살표 연결선 57"/>
          <p:cNvCxnSpPr>
            <a:stCxn id="29" idx="2"/>
            <a:endCxn id="57" idx="0"/>
          </p:cNvCxnSpPr>
          <p:nvPr/>
        </p:nvCxnSpPr>
        <p:spPr>
          <a:xfrm>
            <a:off x="6855381" y="4039291"/>
            <a:ext cx="0" cy="528719"/>
          </a:xfrm>
          <a:prstGeom prst="straightConnector1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88299" y="4134373"/>
            <a:ext cx="2716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Restaurant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Food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제공한다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7807408" y="4279087"/>
            <a:ext cx="831340" cy="3100"/>
          </a:xfrm>
          <a:prstGeom prst="straightConnector1">
            <a:avLst/>
          </a:prstGeom>
          <a:ln w="19050">
            <a:solidFill>
              <a:srgbClr val="FF7D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893917" y="2325901"/>
            <a:ext cx="2242241" cy="1713390"/>
            <a:chOff x="2287479" y="2951826"/>
            <a:chExt cx="2956264" cy="1713390"/>
          </a:xfrm>
        </p:grpSpPr>
        <p:sp>
          <p:nvSpPr>
            <p:cNvPr id="41" name="직사각형 40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Review</a:t>
              </a:r>
            </a:p>
          </p:txBody>
        </p:sp>
      </p:grpSp>
      <p:cxnSp>
        <p:nvCxnSpPr>
          <p:cNvPr id="43" name="직선 화살표 연결선 57"/>
          <p:cNvCxnSpPr>
            <a:stCxn id="41" idx="2"/>
            <a:endCxn id="56" idx="1"/>
          </p:cNvCxnSpPr>
          <p:nvPr/>
        </p:nvCxnSpPr>
        <p:spPr>
          <a:xfrm rot="16200000" flipH="1">
            <a:off x="4181942" y="3872387"/>
            <a:ext cx="1385414" cy="1719222"/>
          </a:xfrm>
          <a:prstGeom prst="bentConnector2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57"/>
          <p:cNvCxnSpPr>
            <a:stCxn id="41" idx="3"/>
            <a:endCxn id="29" idx="1"/>
          </p:cNvCxnSpPr>
          <p:nvPr/>
        </p:nvCxnSpPr>
        <p:spPr>
          <a:xfrm>
            <a:off x="5136158" y="3182596"/>
            <a:ext cx="598102" cy="0"/>
          </a:xfrm>
          <a:prstGeom prst="straightConnector1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094684" y="5050616"/>
            <a:ext cx="702974" cy="1226"/>
          </a:xfrm>
          <a:prstGeom prst="straightConnector1">
            <a:avLst/>
          </a:prstGeom>
          <a:ln w="19050">
            <a:solidFill>
              <a:srgbClr val="FF7D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55641" y="4882565"/>
            <a:ext cx="3044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Review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Food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관한 정보를 제공한다</a:t>
            </a:r>
          </a:p>
        </p:txBody>
      </p:sp>
    </p:spTree>
    <p:extLst>
      <p:ext uri="{BB962C8B-B14F-4D97-AF65-F5344CB8AC3E}">
        <p14:creationId xmlns:p14="http://schemas.microsoft.com/office/powerpoint/2010/main" val="99406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1201419" y="1471046"/>
            <a:ext cx="9652269" cy="87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dirty="0"/>
              <a:t>2. Initial Class Diagram</a:t>
            </a:r>
            <a:endParaRPr lang="en-US" altLang="ko-KR" sz="2900" dirty="0">
              <a:solidFill>
                <a:srgbClr val="FF4E55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19779" y="4769836"/>
            <a:ext cx="1399623" cy="1501502"/>
            <a:chOff x="2287479" y="2951826"/>
            <a:chExt cx="2956264" cy="1713390"/>
          </a:xfrm>
        </p:grpSpPr>
        <p:sp>
          <p:nvSpPr>
            <p:cNvPr id="16" name="직사각형 15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Korean Food</a:t>
              </a:r>
              <a:endPara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96188" y="2343705"/>
            <a:ext cx="1399623" cy="1501502"/>
            <a:chOff x="2287479" y="2951826"/>
            <a:chExt cx="2956264" cy="1713390"/>
          </a:xfrm>
        </p:grpSpPr>
        <p:sp>
          <p:nvSpPr>
            <p:cNvPr id="19" name="직사각형 18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Restaurant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338819" y="4769836"/>
            <a:ext cx="1399623" cy="1501502"/>
            <a:chOff x="2287479" y="2951826"/>
            <a:chExt cx="2956264" cy="1713390"/>
          </a:xfrm>
        </p:grpSpPr>
        <p:sp>
          <p:nvSpPr>
            <p:cNvPr id="22" name="직사각형 21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Chinese Food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394158" y="4769836"/>
            <a:ext cx="1399623" cy="1501502"/>
            <a:chOff x="2287479" y="2951826"/>
            <a:chExt cx="2956264" cy="1713390"/>
          </a:xfrm>
        </p:grpSpPr>
        <p:sp>
          <p:nvSpPr>
            <p:cNvPr id="25" name="직사각형 24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Western Food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3" name="꺾인 연결선 2"/>
          <p:cNvCxnSpPr>
            <a:stCxn id="17" idx="0"/>
            <a:endCxn id="35" idx="0"/>
          </p:cNvCxnSpPr>
          <p:nvPr/>
        </p:nvCxnSpPr>
        <p:spPr>
          <a:xfrm rot="5400000" flipH="1" flipV="1">
            <a:off x="6077810" y="-288383"/>
            <a:ext cx="12700" cy="10116439"/>
          </a:xfrm>
          <a:prstGeom prst="bentConnector3">
            <a:avLst>
              <a:gd name="adj1" fmla="val 1800000"/>
            </a:avLst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이등변 삼각형 6"/>
          <p:cNvSpPr/>
          <p:nvPr/>
        </p:nvSpPr>
        <p:spPr>
          <a:xfrm>
            <a:off x="6001055" y="3845207"/>
            <a:ext cx="166210" cy="152133"/>
          </a:xfrm>
          <a:prstGeom prst="triangle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꺾인 연결선 26"/>
          <p:cNvCxnSpPr>
            <a:stCxn id="7" idx="3"/>
            <a:endCxn id="26" idx="0"/>
          </p:cNvCxnSpPr>
          <p:nvPr/>
        </p:nvCxnSpPr>
        <p:spPr>
          <a:xfrm rot="5400000">
            <a:off x="5202817" y="3888493"/>
            <a:ext cx="772496" cy="990190"/>
          </a:xfrm>
          <a:prstGeom prst="bentConnector3">
            <a:avLst>
              <a:gd name="adj1" fmla="val 71835"/>
            </a:avLst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6419017" y="4763486"/>
            <a:ext cx="1399623" cy="1501502"/>
            <a:chOff x="2287479" y="2951826"/>
            <a:chExt cx="2956264" cy="1713390"/>
          </a:xfrm>
        </p:grpSpPr>
        <p:sp>
          <p:nvSpPr>
            <p:cNvPr id="29" name="직사각형 28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Japanese Food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432996" y="4769836"/>
            <a:ext cx="1399623" cy="1501502"/>
            <a:chOff x="2287479" y="2951826"/>
            <a:chExt cx="2956264" cy="1713390"/>
          </a:xfrm>
        </p:grpSpPr>
        <p:sp>
          <p:nvSpPr>
            <p:cNvPr id="32" name="직사각형 31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Chicken</a:t>
              </a:r>
              <a:endPara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436218" y="4769836"/>
            <a:ext cx="1399623" cy="1501502"/>
            <a:chOff x="2287479" y="2951826"/>
            <a:chExt cx="2956264" cy="1713390"/>
          </a:xfrm>
        </p:grpSpPr>
        <p:sp>
          <p:nvSpPr>
            <p:cNvPr id="35" name="직사각형 34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Pizza</a:t>
              </a:r>
              <a:endPara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43" name="꺾인 연결선 42"/>
          <p:cNvCxnSpPr>
            <a:stCxn id="23" idx="0"/>
            <a:endCxn id="33" idx="0"/>
          </p:cNvCxnSpPr>
          <p:nvPr/>
        </p:nvCxnSpPr>
        <p:spPr>
          <a:xfrm rot="5400000" flipH="1" flipV="1">
            <a:off x="6085719" y="1722748"/>
            <a:ext cx="12700" cy="6094177"/>
          </a:xfrm>
          <a:prstGeom prst="bentConnector3">
            <a:avLst>
              <a:gd name="adj1" fmla="val 1800000"/>
            </a:avLst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7" idx="3"/>
            <a:endCxn id="30" idx="0"/>
          </p:cNvCxnSpPr>
          <p:nvPr/>
        </p:nvCxnSpPr>
        <p:spPr>
          <a:xfrm rot="16200000" flipH="1">
            <a:off x="6218421" y="3863078"/>
            <a:ext cx="766146" cy="1034669"/>
          </a:xfrm>
          <a:prstGeom prst="bentConnector3">
            <a:avLst>
              <a:gd name="adj1" fmla="val 73175"/>
            </a:avLst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7264571" y="2764603"/>
            <a:ext cx="831340" cy="3100"/>
          </a:xfrm>
          <a:prstGeom prst="straightConnector1">
            <a:avLst/>
          </a:prstGeom>
          <a:ln w="19050">
            <a:solidFill>
              <a:srgbClr val="FF7D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241298" y="2555704"/>
            <a:ext cx="259372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각각의 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Restaurant type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 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Restaurant 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상속받는다</a:t>
            </a:r>
          </a:p>
        </p:txBody>
      </p:sp>
    </p:spTree>
    <p:extLst>
      <p:ext uri="{BB962C8B-B14F-4D97-AF65-F5344CB8AC3E}">
        <p14:creationId xmlns:p14="http://schemas.microsoft.com/office/powerpoint/2010/main" val="337336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1201419" y="1471046"/>
            <a:ext cx="9652269" cy="545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dirty="0"/>
              <a:t>2. Initial Class Diagram</a:t>
            </a:r>
            <a:endParaRPr lang="en-US" altLang="ko-KR" sz="2900" dirty="0">
              <a:solidFill>
                <a:srgbClr val="FF4E55"/>
              </a:solidFill>
            </a:endParaRPr>
          </a:p>
          <a:p>
            <a:pPr lvl="1"/>
            <a:r>
              <a:rPr lang="en-US" altLang="ko-KR" sz="2000" dirty="0"/>
              <a:t>The class diagram does not reflect aspects of the </a:t>
            </a:r>
            <a:r>
              <a:rPr lang="en-US" altLang="ko-KR" sz="2000" dirty="0">
                <a:solidFill>
                  <a:srgbClr val="FF4E55"/>
                </a:solidFill>
              </a:rPr>
              <a:t>Search Request</a:t>
            </a:r>
            <a:endParaRPr lang="en-US" altLang="ko-KR" sz="2000" dirty="0">
              <a:solidFill>
                <a:srgbClr val="FF4E5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600" dirty="0"/>
              <a:t>Information System Description</a:t>
            </a:r>
            <a:r>
              <a:rPr lang="ko-KR" altLang="en-US" sz="1600" dirty="0"/>
              <a:t>에서 </a:t>
            </a:r>
            <a:r>
              <a:rPr lang="en-US" altLang="ko-KR" sz="1600" dirty="0"/>
              <a:t>“</a:t>
            </a:r>
            <a:r>
              <a:rPr lang="ko-KR" altLang="en-US" sz="1600" dirty="0">
                <a:solidFill>
                  <a:srgbClr val="FF4E55"/>
                </a:solidFill>
              </a:rPr>
              <a:t>사용자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4E55"/>
                </a:solidFill>
              </a:rPr>
              <a:t>위치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상호명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음식 종류</a:t>
            </a:r>
            <a:r>
              <a:rPr lang="ko-KR" altLang="en-US" sz="1600" dirty="0"/>
              <a:t>로 </a:t>
            </a:r>
            <a:r>
              <a:rPr lang="ko-KR" altLang="en-US" sz="1600" dirty="0">
                <a:solidFill>
                  <a:srgbClr val="FF4E55"/>
                </a:solidFill>
              </a:rPr>
              <a:t>음식점</a:t>
            </a:r>
            <a:r>
              <a:rPr lang="ko-KR" altLang="en-US" sz="1600" dirty="0"/>
              <a:t>을 검색하고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4E55"/>
                </a:solidFill>
              </a:rPr>
              <a:t>검색 결과</a:t>
            </a:r>
            <a:r>
              <a:rPr lang="ko-KR" altLang="en-US" sz="1600" dirty="0"/>
              <a:t>로 </a:t>
            </a:r>
            <a:r>
              <a:rPr lang="ko-KR" altLang="en-US" sz="1600" dirty="0">
                <a:solidFill>
                  <a:srgbClr val="FF4E55"/>
                </a:solidFill>
              </a:rPr>
              <a:t>음식점 목록</a:t>
            </a:r>
            <a:r>
              <a:rPr lang="ko-KR" altLang="en-US" sz="1600" dirty="0"/>
              <a:t>을 볼 수 있다</a:t>
            </a:r>
            <a:r>
              <a:rPr lang="en-US" altLang="ko-KR" sz="1600" dirty="0"/>
              <a:t>.”</a:t>
            </a:r>
          </a:p>
          <a:p>
            <a:pPr lvl="1"/>
            <a:endParaRPr lang="en-US" altLang="ko-KR" sz="2000" dirty="0"/>
          </a:p>
          <a:p>
            <a:pPr lvl="1">
              <a:lnSpc>
                <a:spcPct val="130000"/>
              </a:lnSpc>
            </a:pPr>
            <a:r>
              <a:rPr lang="en-US" altLang="ko-KR" sz="1900" dirty="0"/>
              <a:t>Search Request interface</a:t>
            </a:r>
            <a:r>
              <a:rPr lang="ko-KR" altLang="en-US" sz="1900" dirty="0"/>
              <a:t>와  이를 상속받는 </a:t>
            </a:r>
            <a:r>
              <a:rPr lang="en-US" altLang="ko-KR" sz="1900" dirty="0"/>
              <a:t>Location Search, Name Search, Food Search</a:t>
            </a:r>
            <a:r>
              <a:rPr lang="ko-KR" altLang="en-US" sz="1900" dirty="0"/>
              <a:t>가 필요하다</a:t>
            </a:r>
            <a:r>
              <a:rPr lang="en-US" altLang="ko-KR" sz="1900" dirty="0"/>
              <a:t>.</a:t>
            </a:r>
          </a:p>
          <a:p>
            <a:pPr lvl="2">
              <a:lnSpc>
                <a:spcPct val="130000"/>
              </a:lnSpc>
            </a:pPr>
            <a:r>
              <a:rPr lang="en-US" altLang="ko-KR" sz="1600" dirty="0"/>
              <a:t>Search Request</a:t>
            </a:r>
            <a:r>
              <a:rPr lang="ko-KR" altLang="en-US" sz="1600" dirty="0"/>
              <a:t>와 </a:t>
            </a:r>
            <a:r>
              <a:rPr lang="en-US" altLang="ko-KR" sz="1600" dirty="0"/>
              <a:t>Location Search, Name Search, Food Search</a:t>
            </a:r>
            <a:r>
              <a:rPr lang="ko-KR" altLang="en-US" sz="1600" dirty="0"/>
              <a:t>는 </a:t>
            </a:r>
            <a:r>
              <a:rPr lang="en-US" altLang="ko-KR" sz="1600" dirty="0">
                <a:solidFill>
                  <a:srgbClr val="FF4E55"/>
                </a:solidFill>
              </a:rPr>
              <a:t>Generalization</a:t>
            </a:r>
            <a:r>
              <a:rPr lang="en-US" altLang="ko-KR" sz="1600" dirty="0"/>
              <a:t> </a:t>
            </a:r>
            <a:r>
              <a:rPr lang="ko-KR" altLang="en-US" sz="1600" dirty="0"/>
              <a:t>관계</a:t>
            </a:r>
            <a:endParaRPr lang="en-US" altLang="ko-KR" sz="1600" dirty="0"/>
          </a:p>
          <a:p>
            <a:pPr lvl="1">
              <a:lnSpc>
                <a:spcPct val="130000"/>
              </a:lnSpc>
            </a:pPr>
            <a:r>
              <a:rPr lang="en-US" altLang="ko-KR" sz="2000" dirty="0"/>
              <a:t>User</a:t>
            </a:r>
            <a:r>
              <a:rPr lang="ko-KR" altLang="en-US" sz="2000" dirty="0"/>
              <a:t>는 </a:t>
            </a:r>
            <a:r>
              <a:rPr lang="en-US" altLang="ko-KR" sz="2000" dirty="0"/>
              <a:t>Search Request</a:t>
            </a:r>
            <a:r>
              <a:rPr lang="ko-KR" altLang="en-US" sz="2000" dirty="0"/>
              <a:t>를 만든다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30000"/>
              </a:lnSpc>
            </a:pPr>
            <a:r>
              <a:rPr lang="en-US" altLang="ko-KR" sz="1600" dirty="0"/>
              <a:t>User</a:t>
            </a:r>
            <a:r>
              <a:rPr lang="ko-KR" altLang="en-US" sz="1600" dirty="0"/>
              <a:t>와 </a:t>
            </a:r>
            <a:r>
              <a:rPr lang="en-US" altLang="ko-KR" sz="1600" dirty="0"/>
              <a:t>Search Request</a:t>
            </a:r>
            <a:r>
              <a:rPr lang="ko-KR" altLang="en-US" sz="1600" dirty="0"/>
              <a:t>는 </a:t>
            </a:r>
            <a:r>
              <a:rPr lang="en-US" altLang="ko-KR" sz="1600" dirty="0">
                <a:solidFill>
                  <a:srgbClr val="FF4E55"/>
                </a:solidFill>
              </a:rPr>
              <a:t>Association</a:t>
            </a:r>
            <a:r>
              <a:rPr lang="en-US" altLang="ko-KR" sz="1600" dirty="0"/>
              <a:t> </a:t>
            </a:r>
            <a:r>
              <a:rPr lang="ko-KR" altLang="en-US" sz="1600" dirty="0"/>
              <a:t>관계</a:t>
            </a:r>
            <a:endParaRPr lang="en-US" altLang="ko-KR" sz="1600" dirty="0"/>
          </a:p>
          <a:p>
            <a:pPr lvl="1">
              <a:lnSpc>
                <a:spcPct val="130000"/>
              </a:lnSpc>
            </a:pPr>
            <a:r>
              <a:rPr lang="en-US" altLang="ko-KR" sz="2000" dirty="0"/>
              <a:t>Search Request</a:t>
            </a:r>
            <a:r>
              <a:rPr lang="ko-KR" altLang="en-US" sz="2000" dirty="0"/>
              <a:t>는 </a:t>
            </a:r>
            <a:r>
              <a:rPr lang="en-US" altLang="ko-KR" sz="2000" dirty="0"/>
              <a:t>Restaurant </a:t>
            </a:r>
            <a:r>
              <a:rPr lang="ko-KR" altLang="en-US" sz="2000" dirty="0"/>
              <a:t>목록을 결과로 보여준다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30000"/>
              </a:lnSpc>
            </a:pPr>
            <a:r>
              <a:rPr lang="en-US" altLang="ko-KR" sz="1600" dirty="0"/>
              <a:t>Search Request</a:t>
            </a:r>
            <a:r>
              <a:rPr lang="ko-KR" altLang="en-US" sz="1600" dirty="0"/>
              <a:t>와 </a:t>
            </a:r>
            <a:r>
              <a:rPr lang="en-US" altLang="ko-KR" sz="1600" dirty="0"/>
              <a:t>Restaurant</a:t>
            </a:r>
            <a:r>
              <a:rPr lang="ko-KR" altLang="en-US" sz="1600" dirty="0"/>
              <a:t>은 </a:t>
            </a:r>
            <a:r>
              <a:rPr lang="en-US" altLang="ko-KR" sz="1600" dirty="0">
                <a:solidFill>
                  <a:srgbClr val="FF4E55"/>
                </a:solidFill>
              </a:rPr>
              <a:t>Association</a:t>
            </a:r>
            <a:r>
              <a:rPr lang="en-US" altLang="ko-KR" sz="1600" dirty="0"/>
              <a:t> </a:t>
            </a:r>
            <a:r>
              <a:rPr lang="ko-KR" altLang="en-US" sz="1600" dirty="0"/>
              <a:t>관계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2182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1201419" y="1471046"/>
            <a:ext cx="9652269" cy="87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dirty="0"/>
              <a:t>2. Initial Class Diagram</a:t>
            </a:r>
            <a:endParaRPr lang="en-US" altLang="ko-KR" sz="2900" dirty="0">
              <a:solidFill>
                <a:srgbClr val="FF4E55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151332" y="2194988"/>
            <a:ext cx="1889334" cy="1792671"/>
            <a:chOff x="2287479" y="2951826"/>
            <a:chExt cx="2956264" cy="1713390"/>
          </a:xfrm>
        </p:grpSpPr>
        <p:sp>
          <p:nvSpPr>
            <p:cNvPr id="19" name="직사각형 18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i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Search Request</a:t>
              </a:r>
              <a:endParaRPr lang="ko-KR" altLang="en-US" sz="1400" i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355811" y="4622273"/>
            <a:ext cx="1889334" cy="1792671"/>
            <a:chOff x="2287479" y="2951826"/>
            <a:chExt cx="2956264" cy="1713390"/>
          </a:xfrm>
        </p:grpSpPr>
        <p:sp>
          <p:nvSpPr>
            <p:cNvPr id="22" name="직사각형 21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Location Search</a:t>
              </a:r>
              <a:endPara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151334" y="4622273"/>
            <a:ext cx="1889334" cy="1792671"/>
            <a:chOff x="2287479" y="2951826"/>
            <a:chExt cx="2956264" cy="1713390"/>
          </a:xfrm>
        </p:grpSpPr>
        <p:sp>
          <p:nvSpPr>
            <p:cNvPr id="25" name="직사각형 24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Name Search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이등변 삼각형 6"/>
          <p:cNvSpPr/>
          <p:nvPr/>
        </p:nvSpPr>
        <p:spPr>
          <a:xfrm>
            <a:off x="5983817" y="3995162"/>
            <a:ext cx="224365" cy="181635"/>
          </a:xfrm>
          <a:prstGeom prst="triangle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7943285" y="4622270"/>
            <a:ext cx="1889334" cy="1792671"/>
            <a:chOff x="2287479" y="2951826"/>
            <a:chExt cx="2956264" cy="1713390"/>
          </a:xfrm>
        </p:grpSpPr>
        <p:sp>
          <p:nvSpPr>
            <p:cNvPr id="29" name="직사각형 28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Food Search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7310687" y="3472382"/>
            <a:ext cx="1225068" cy="613597"/>
          </a:xfrm>
          <a:prstGeom prst="straightConnector1">
            <a:avLst/>
          </a:prstGeom>
          <a:ln w="19050">
            <a:solidFill>
              <a:srgbClr val="FF7D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535755" y="3094456"/>
            <a:ext cx="259372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각각의 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Search Category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Search Request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상속받는다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0" name="직선 연결선 3"/>
          <p:cNvCxnSpPr>
            <a:stCxn id="23" idx="0"/>
            <a:endCxn id="7" idx="3"/>
          </p:cNvCxnSpPr>
          <p:nvPr/>
        </p:nvCxnSpPr>
        <p:spPr>
          <a:xfrm rot="5400000" flipH="1" flipV="1">
            <a:off x="4475501" y="3001774"/>
            <a:ext cx="445476" cy="2795522"/>
          </a:xfrm>
          <a:prstGeom prst="bentConnector3">
            <a:avLst>
              <a:gd name="adj1" fmla="val 50000"/>
            </a:avLst>
          </a:prstGeom>
          <a:ln w="12700">
            <a:solidFill>
              <a:srgbClr val="EDE5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3"/>
          <p:cNvCxnSpPr>
            <a:stCxn id="26" idx="0"/>
            <a:endCxn id="7" idx="3"/>
          </p:cNvCxnSpPr>
          <p:nvPr/>
        </p:nvCxnSpPr>
        <p:spPr>
          <a:xfrm flipH="1" flipV="1">
            <a:off x="6096000" y="4176797"/>
            <a:ext cx="1" cy="445476"/>
          </a:xfrm>
          <a:prstGeom prst="straightConnector1">
            <a:avLst/>
          </a:prstGeom>
          <a:ln w="12700">
            <a:solidFill>
              <a:srgbClr val="EDE5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3"/>
          <p:cNvCxnSpPr>
            <a:stCxn id="30" idx="0"/>
            <a:endCxn id="7" idx="3"/>
          </p:cNvCxnSpPr>
          <p:nvPr/>
        </p:nvCxnSpPr>
        <p:spPr>
          <a:xfrm rot="16200000" flipV="1">
            <a:off x="7269240" y="3003558"/>
            <a:ext cx="445473" cy="2791952"/>
          </a:xfrm>
          <a:prstGeom prst="bentConnector3">
            <a:avLst>
              <a:gd name="adj1" fmla="val 50000"/>
            </a:avLst>
          </a:prstGeom>
          <a:ln w="12700">
            <a:solidFill>
              <a:srgbClr val="EDE57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02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1201419" y="1471046"/>
            <a:ext cx="9652269" cy="87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dirty="0"/>
              <a:t>2. Initial Class Diagram</a:t>
            </a:r>
            <a:endParaRPr lang="en-US" altLang="ko-KR" sz="2900" dirty="0">
              <a:solidFill>
                <a:srgbClr val="FF4E55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396188" y="2343705"/>
            <a:ext cx="1399623" cy="1501502"/>
            <a:chOff x="2287479" y="2951826"/>
            <a:chExt cx="2956264" cy="1713390"/>
          </a:xfrm>
        </p:grpSpPr>
        <p:sp>
          <p:nvSpPr>
            <p:cNvPr id="19" name="직사각형 18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i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Search Request</a:t>
              </a:r>
              <a:endParaRPr lang="ko-KR" altLang="en-US" sz="1400" i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243045" y="4763486"/>
            <a:ext cx="1399623" cy="1501502"/>
            <a:chOff x="2287479" y="2951826"/>
            <a:chExt cx="2956264" cy="1713390"/>
          </a:xfrm>
        </p:grpSpPr>
        <p:sp>
          <p:nvSpPr>
            <p:cNvPr id="22" name="직사각형 21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User</a:t>
              </a:r>
              <a:endPara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396189" y="4763487"/>
            <a:ext cx="1399623" cy="1501502"/>
            <a:chOff x="2287479" y="2951826"/>
            <a:chExt cx="2956264" cy="1713390"/>
          </a:xfrm>
        </p:grpSpPr>
        <p:sp>
          <p:nvSpPr>
            <p:cNvPr id="25" name="직사각형 24"/>
            <p:cNvSpPr/>
            <p:nvPr/>
          </p:nvSpPr>
          <p:spPr>
            <a:xfrm>
              <a:off x="2287479" y="2951826"/>
              <a:ext cx="2956264" cy="1713390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87479" y="2951826"/>
              <a:ext cx="2956264" cy="483832"/>
            </a:xfrm>
            <a:prstGeom prst="rect">
              <a:avLst/>
            </a:prstGeom>
            <a:solidFill>
              <a:srgbClr val="E1F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Restaurant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7121264" y="4000440"/>
            <a:ext cx="1225068" cy="1"/>
          </a:xfrm>
          <a:prstGeom prst="straightConnector1">
            <a:avLst/>
          </a:prstGeom>
          <a:ln w="19050">
            <a:solidFill>
              <a:srgbClr val="FF7D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535754" y="3708052"/>
            <a:ext cx="293315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Search Request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Restaurant 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목록을 결과로 보여준다</a:t>
            </a:r>
          </a:p>
        </p:txBody>
      </p:sp>
      <p:cxnSp>
        <p:nvCxnSpPr>
          <p:cNvPr id="31" name="직선 화살표 연결선 57"/>
          <p:cNvCxnSpPr>
            <a:stCxn id="19" idx="1"/>
            <a:endCxn id="23" idx="0"/>
          </p:cNvCxnSpPr>
          <p:nvPr/>
        </p:nvCxnSpPr>
        <p:spPr>
          <a:xfrm rot="10800000" flipV="1">
            <a:off x="3942858" y="3094456"/>
            <a:ext cx="1453331" cy="1669030"/>
          </a:xfrm>
          <a:prstGeom prst="bentConnector2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57"/>
          <p:cNvCxnSpPr>
            <a:stCxn id="19" idx="2"/>
            <a:endCxn id="26" idx="0"/>
          </p:cNvCxnSpPr>
          <p:nvPr/>
        </p:nvCxnSpPr>
        <p:spPr>
          <a:xfrm>
            <a:off x="6096000" y="3845207"/>
            <a:ext cx="1" cy="918280"/>
          </a:xfrm>
          <a:prstGeom prst="straightConnector1">
            <a:avLst/>
          </a:prstGeom>
          <a:ln w="19050">
            <a:solidFill>
              <a:srgbClr val="EDE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7761" y="3679231"/>
            <a:ext cx="259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Search Request</a:t>
            </a:r>
            <a:r>
              <a: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만든다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3161489" y="3845208"/>
            <a:ext cx="571307" cy="1"/>
          </a:xfrm>
          <a:prstGeom prst="straightConnector1">
            <a:avLst/>
          </a:prstGeom>
          <a:ln w="19050">
            <a:solidFill>
              <a:srgbClr val="FF7D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32384" y="2808357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0..*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83727" y="4486488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1" y="3845207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6001" y="4490036"/>
            <a:ext cx="36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0..*</a:t>
            </a:r>
            <a:endParaRPr lang="ko-KR" altLang="en-US" sz="12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87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E5F277-9DBE-422B-A1AA-FB3F92D4DD6E}"/>
              </a:ext>
            </a:extLst>
          </p:cNvPr>
          <p:cNvSpPr/>
          <p:nvPr/>
        </p:nvSpPr>
        <p:spPr>
          <a:xfrm>
            <a:off x="2233327" y="536995"/>
            <a:ext cx="7705898" cy="57614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4E55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C7CD03-C1C7-46C8-95B0-3B8C405E9197}"/>
              </a:ext>
            </a:extLst>
          </p:cNvPr>
          <p:cNvSpPr/>
          <p:nvPr/>
        </p:nvSpPr>
        <p:spPr>
          <a:xfrm>
            <a:off x="2766292" y="910804"/>
            <a:ext cx="6659415" cy="5036392"/>
          </a:xfrm>
          <a:prstGeom prst="roundRect">
            <a:avLst>
              <a:gd name="adj" fmla="val 13681"/>
            </a:avLst>
          </a:prstGeom>
          <a:solidFill>
            <a:schemeClr val="bg1"/>
          </a:solidFill>
          <a:ln w="38100">
            <a:solidFill>
              <a:srgbClr val="FF4E55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endParaRPr lang="en-US" altLang="ko-KR" sz="500" spc="-15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500" spc="-15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500" spc="-15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>
              <a:lnSpc>
                <a:spcPct val="150000"/>
              </a:lnSpc>
              <a:spcAft>
                <a:spcPts val="400"/>
              </a:spcAft>
            </a:pPr>
            <a:r>
              <a:rPr lang="en-US" altLang="ko-KR" sz="2400" spc="-150" dirty="0">
                <a:solidFill>
                  <a:srgbClr val="FF4E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r>
              <a:rPr lang="en-US" altLang="ko-KR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Introduction</a:t>
            </a:r>
          </a:p>
          <a:p>
            <a:pPr lvl="1">
              <a:lnSpc>
                <a:spcPct val="150000"/>
              </a:lnSpc>
              <a:spcAft>
                <a:spcPts val="400"/>
              </a:spcAft>
            </a:pPr>
            <a:r>
              <a:rPr lang="en-US" altLang="ko-KR" sz="2400" spc="-150" dirty="0">
                <a:solidFill>
                  <a:srgbClr val="FF4E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r>
              <a:rPr lang="en-US" altLang="ko-KR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Use Case Diagram</a:t>
            </a:r>
          </a:p>
          <a:p>
            <a:pPr lvl="1">
              <a:lnSpc>
                <a:spcPct val="150000"/>
              </a:lnSpc>
              <a:spcAft>
                <a:spcPts val="400"/>
              </a:spcAft>
            </a:pPr>
            <a:r>
              <a:rPr lang="en-US" altLang="ko-KR" sz="2400" spc="-150" dirty="0">
                <a:solidFill>
                  <a:srgbClr val="FF4E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r>
              <a:rPr lang="en-US" altLang="ko-KR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Class Diagram</a:t>
            </a:r>
          </a:p>
          <a:p>
            <a:pPr lvl="1">
              <a:lnSpc>
                <a:spcPct val="150000"/>
              </a:lnSpc>
              <a:spcAft>
                <a:spcPts val="400"/>
              </a:spcAft>
            </a:pPr>
            <a:r>
              <a:rPr lang="en-US" altLang="ko-KR" sz="2400" spc="-15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r>
              <a:rPr lang="en-US" altLang="ko-KR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Sequence Diagram</a:t>
            </a:r>
          </a:p>
          <a:p>
            <a:pPr lvl="1">
              <a:lnSpc>
                <a:spcPct val="150000"/>
              </a:lnSpc>
              <a:spcAft>
                <a:spcPts val="400"/>
              </a:spcAft>
            </a:pPr>
            <a:r>
              <a:rPr lang="en-US" altLang="ko-KR" sz="2400" spc="-15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r>
              <a:rPr lang="en-US" altLang="ko-KR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구현이슈</a:t>
            </a:r>
            <a:endParaRPr lang="en-US" altLang="ko-KR" sz="2400" spc="-15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  <a:spcAft>
                <a:spcPts val="400"/>
              </a:spcAft>
            </a:pPr>
            <a:r>
              <a:rPr lang="en-US" altLang="ko-KR" sz="2400" spc="-15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06</a:t>
            </a:r>
            <a:r>
              <a:rPr lang="en-US" altLang="ko-KR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Demo</a:t>
            </a:r>
          </a:p>
          <a:p>
            <a:pPr lvl="1">
              <a:lnSpc>
                <a:spcPct val="150000"/>
              </a:lnSpc>
              <a:spcAft>
                <a:spcPts val="400"/>
              </a:spcAft>
            </a:pPr>
            <a:r>
              <a:rPr lang="en-US" altLang="ko-KR" sz="2400" spc="-15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07</a:t>
            </a:r>
            <a:r>
              <a:rPr lang="en-US" altLang="ko-KR" sz="2400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Testing</a:t>
            </a:r>
            <a:endParaRPr lang="en-US" altLang="ko-KR" sz="2800" spc="-15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  <a:spcAft>
                <a:spcPts val="400"/>
              </a:spcAft>
            </a:pPr>
            <a:endParaRPr lang="ko-KR" altLang="en-US" sz="2800" spc="-15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EAB970-2266-4646-9AAA-5A779EB5C33D}"/>
              </a:ext>
            </a:extLst>
          </p:cNvPr>
          <p:cNvCxnSpPr>
            <a:cxnSpLocks/>
          </p:cNvCxnSpPr>
          <p:nvPr/>
        </p:nvCxnSpPr>
        <p:spPr>
          <a:xfrm>
            <a:off x="3076136" y="1601871"/>
            <a:ext cx="6133860" cy="0"/>
          </a:xfrm>
          <a:prstGeom prst="line">
            <a:avLst/>
          </a:prstGeom>
          <a:ln w="19050">
            <a:solidFill>
              <a:srgbClr val="FF4E5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E474F712-62B8-4D3E-92E9-9D41F6915D37}"/>
              </a:ext>
            </a:extLst>
          </p:cNvPr>
          <p:cNvSpPr/>
          <p:nvPr/>
        </p:nvSpPr>
        <p:spPr>
          <a:xfrm>
            <a:off x="8612990" y="1137248"/>
            <a:ext cx="191560" cy="200258"/>
          </a:xfrm>
          <a:prstGeom prst="ellipse">
            <a:avLst/>
          </a:prstGeom>
          <a:noFill/>
          <a:ln w="28575">
            <a:solidFill>
              <a:srgbClr val="FF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B7BE6A2-98B6-4535-90B9-46A60D708FF3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526839" y="1308179"/>
            <a:ext cx="114204" cy="111203"/>
          </a:xfrm>
          <a:prstGeom prst="line">
            <a:avLst/>
          </a:prstGeom>
          <a:noFill/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0F19E379-48DC-4F25-91FF-6F2B30723770}"/>
              </a:ext>
            </a:extLst>
          </p:cNvPr>
          <p:cNvSpPr/>
          <p:nvPr/>
        </p:nvSpPr>
        <p:spPr>
          <a:xfrm rot="10800000">
            <a:off x="8013321" y="1119187"/>
            <a:ext cx="360654" cy="300195"/>
          </a:xfrm>
          <a:prstGeom prst="triangle">
            <a:avLst/>
          </a:prstGeom>
          <a:solidFill>
            <a:srgbClr val="FF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BD763-8F30-4426-B15B-4C564F8E2733}"/>
              </a:ext>
            </a:extLst>
          </p:cNvPr>
          <p:cNvSpPr txBox="1"/>
          <p:nvPr/>
        </p:nvSpPr>
        <p:spPr>
          <a:xfrm>
            <a:off x="2987944" y="873081"/>
            <a:ext cx="4404220" cy="676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lang="en-US" altLang="ko-KR" sz="2800" spc="-15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5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Class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F45EF623-0368-47C2-97AA-A0261FAFD4DD}"/>
              </a:ext>
            </a:extLst>
          </p:cNvPr>
          <p:cNvSpPr txBox="1">
            <a:spLocks/>
          </p:cNvSpPr>
          <p:nvPr/>
        </p:nvSpPr>
        <p:spPr>
          <a:xfrm>
            <a:off x="763145" y="1536169"/>
            <a:ext cx="9652269" cy="87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3. Detailed Initial Class Diagram</a:t>
            </a:r>
            <a:endParaRPr lang="en-US" altLang="ko-KR" sz="1800" dirty="0">
              <a:solidFill>
                <a:srgbClr val="FF4E5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5E4BD4-0B4B-4441-94EA-817EEDEB0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30" y="1447138"/>
            <a:ext cx="7713889" cy="52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28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Sequence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내용 개체 틀 6">
            <a:extLst>
              <a:ext uri="{FF2B5EF4-FFF2-40B4-BE49-F238E27FC236}">
                <a16:creationId xmlns:a16="http://schemas.microsoft.com/office/drawing/2014/main" id="{9B443424-449A-46FD-BA48-FC9AB5579BE2}"/>
              </a:ext>
            </a:extLst>
          </p:cNvPr>
          <p:cNvSpPr txBox="1">
            <a:spLocks/>
          </p:cNvSpPr>
          <p:nvPr/>
        </p:nvSpPr>
        <p:spPr>
          <a:xfrm>
            <a:off x="5858934" y="1880721"/>
            <a:ext cx="5494866" cy="4086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dirty="0"/>
              <a:t>시나리오 </a:t>
            </a:r>
            <a:r>
              <a:rPr lang="en-US" altLang="ko-KR" sz="2000" dirty="0"/>
              <a:t>1: </a:t>
            </a:r>
            <a:r>
              <a:rPr lang="ko-KR" altLang="en-US" sz="2000" dirty="0"/>
              <a:t>상호명으로 검색 후 음식점 정보 조회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기본흐름</a:t>
            </a:r>
            <a:endParaRPr lang="en-US" altLang="ko-KR" sz="20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사용자는 음식점 상호명으로 검색한다</a:t>
            </a:r>
            <a:endParaRPr lang="en-US" altLang="ko-KR" sz="1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시스템은 사용자에게 음식점 목록을 반환한다</a:t>
            </a:r>
            <a:endParaRPr lang="en-US" altLang="ko-KR" sz="1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사용자는 음식점 정보를 요청한다</a:t>
            </a:r>
            <a:r>
              <a:rPr lang="en-US" altLang="ko-KR" sz="16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사용자는 음식 이름 정보를 요청</a:t>
            </a:r>
            <a:r>
              <a:rPr lang="en-US" altLang="ko-KR" sz="1600" dirty="0"/>
              <a:t>, </a:t>
            </a:r>
            <a:r>
              <a:rPr lang="ko-KR" altLang="en-US" sz="1600" dirty="0"/>
              <a:t>반환 받는다</a:t>
            </a:r>
            <a:r>
              <a:rPr lang="en-US" altLang="ko-KR" sz="16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사용자는 음식 가격 정보를 요청</a:t>
            </a:r>
            <a:r>
              <a:rPr lang="en-US" altLang="ko-KR" sz="1600" dirty="0"/>
              <a:t>, </a:t>
            </a:r>
            <a:r>
              <a:rPr lang="ko-KR" altLang="en-US" sz="1600" dirty="0"/>
              <a:t>반환 받는다</a:t>
            </a:r>
            <a:r>
              <a:rPr lang="en-US" altLang="ko-KR" sz="16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시스템은 사용자에게 음식점 정보를 제공한다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6231E4-7DB9-407D-9D44-035C1819F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11923"/>
            <a:ext cx="4876591" cy="40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48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Sequence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4F07948D-D813-4D4A-9306-657F117664B3}"/>
              </a:ext>
            </a:extLst>
          </p:cNvPr>
          <p:cNvSpPr txBox="1">
            <a:spLocks/>
          </p:cNvSpPr>
          <p:nvPr/>
        </p:nvSpPr>
        <p:spPr>
          <a:xfrm>
            <a:off x="5929489" y="1842680"/>
            <a:ext cx="5362222" cy="4086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dirty="0"/>
              <a:t>시나리오 </a:t>
            </a:r>
            <a:r>
              <a:rPr lang="en-US" altLang="ko-KR" sz="2000" dirty="0"/>
              <a:t>2: </a:t>
            </a:r>
            <a:r>
              <a:rPr lang="ko-KR" altLang="en-US" sz="2000" dirty="0"/>
              <a:t>음식으로 검색 후 리뷰조회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기본흐름</a:t>
            </a:r>
            <a:endParaRPr lang="en-US" altLang="ko-KR" sz="20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사용자는 음식을 검색한다</a:t>
            </a:r>
            <a:endParaRPr lang="en-US" altLang="ko-KR" sz="1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시스템은 사용자에게 음식 카테고리를 반환한다</a:t>
            </a:r>
            <a:endParaRPr lang="en-US" altLang="ko-KR" sz="1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사용자는 리뷰의 정보를  요청하면 시스템은 카테고리에 따라 리뷰를 정렬한다</a:t>
            </a:r>
            <a:endParaRPr lang="en-US" altLang="ko-KR" sz="1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시스템은 사용자에게 리뷰정보를 제공한다</a:t>
            </a:r>
            <a:endParaRPr lang="en-US" altLang="ko-KR" sz="1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5B09B8A-AD59-4998-B749-C20405E39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4" y="1813288"/>
            <a:ext cx="5100685" cy="3374299"/>
          </a:xfrm>
        </p:spPr>
      </p:pic>
    </p:spTree>
    <p:extLst>
      <p:ext uri="{BB962C8B-B14F-4D97-AF65-F5344CB8AC3E}">
        <p14:creationId xmlns:p14="http://schemas.microsoft.com/office/powerpoint/2010/main" val="3102038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Sequence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F60DCED-9B78-439B-9833-5BA979A450EB}"/>
              </a:ext>
            </a:extLst>
          </p:cNvPr>
          <p:cNvSpPr txBox="1">
            <a:spLocks/>
          </p:cNvSpPr>
          <p:nvPr/>
        </p:nvSpPr>
        <p:spPr>
          <a:xfrm>
            <a:off x="6096000" y="1920238"/>
            <a:ext cx="5362222" cy="4086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dirty="0"/>
              <a:t>시나리오 </a:t>
            </a:r>
            <a:r>
              <a:rPr lang="en-US" altLang="ko-KR" sz="2000" dirty="0"/>
              <a:t>3: 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음식으로 검색 후 리뷰조회 </a:t>
            </a:r>
            <a:r>
              <a:rPr lang="en-US" altLang="ko-KR" sz="2000" dirty="0"/>
              <a:t>&amp; </a:t>
            </a:r>
            <a:r>
              <a:rPr lang="ko-KR" altLang="en-US" sz="2000" dirty="0"/>
              <a:t>해당 음식점 정보 조회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기본흐름</a:t>
            </a:r>
            <a:endParaRPr lang="en-US" altLang="ko-KR" sz="20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사용자는 음식을 검색한다</a:t>
            </a:r>
            <a:endParaRPr lang="en-US" altLang="ko-KR" sz="1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시스템은 사용자에게 음식 카테고리를 반환한다</a:t>
            </a:r>
            <a:endParaRPr lang="en-US" altLang="ko-KR" sz="1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사용자는 리뷰의 정보를  요청하면 시스템은 카테고리에 따라 리뷰를 정렬한다</a:t>
            </a:r>
            <a:endParaRPr lang="en-US" altLang="ko-KR" sz="1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시스템은  해당 리뷰의 음식점의 정보를 조회</a:t>
            </a:r>
            <a:r>
              <a:rPr lang="en-US" altLang="ko-KR" sz="1600" dirty="0"/>
              <a:t>, </a:t>
            </a:r>
            <a:r>
              <a:rPr lang="ko-KR" altLang="en-US" sz="1600" dirty="0"/>
              <a:t>반환 받는다</a:t>
            </a:r>
            <a:endParaRPr lang="en-US" altLang="ko-KR" sz="1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600" dirty="0"/>
              <a:t>시스템은 사용자에게 리뷰정보를 제공한다</a:t>
            </a:r>
            <a:endParaRPr lang="en-US" altLang="ko-KR" sz="1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168B04F-B7C4-41E6-9985-CDE25837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8" y="1920238"/>
            <a:ext cx="5408151" cy="4086403"/>
          </a:xfrm>
        </p:spPr>
      </p:pic>
    </p:spTree>
    <p:extLst>
      <p:ext uri="{BB962C8B-B14F-4D97-AF65-F5344CB8AC3E}">
        <p14:creationId xmlns:p14="http://schemas.microsoft.com/office/powerpoint/2010/main" val="3102038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9581D2-E9F1-4B7A-A246-954831270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05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구현이슈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4258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D84F5-D783-495A-9084-A932D6AC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25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06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Demo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3257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E44136-E214-4C90-8F69-74864C609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26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07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Testing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728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23C927-4133-401A-A310-AD5F7930BA20}"/>
              </a:ext>
            </a:extLst>
          </p:cNvPr>
          <p:cNvSpPr txBox="1"/>
          <p:nvPr/>
        </p:nvSpPr>
        <p:spPr>
          <a:xfrm>
            <a:off x="3985591" y="3003848"/>
            <a:ext cx="440303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4062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9844CF8-8EB6-4D73-B72E-77A138E8FA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613360"/>
              </p:ext>
            </p:extLst>
          </p:nvPr>
        </p:nvGraphicFramePr>
        <p:xfrm>
          <a:off x="-956625" y="1277384"/>
          <a:ext cx="7156174" cy="49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1959E78B-8943-4D77-991D-4DDD01928ACA}"/>
              </a:ext>
            </a:extLst>
          </p:cNvPr>
          <p:cNvSpPr/>
          <p:nvPr/>
        </p:nvSpPr>
        <p:spPr>
          <a:xfrm>
            <a:off x="6223923" y="2194311"/>
            <a:ext cx="4762130" cy="599142"/>
          </a:xfrm>
          <a:prstGeom prst="wedgeRoundRectCallout">
            <a:avLst>
              <a:gd name="adj1" fmla="val -52252"/>
              <a:gd name="adj2" fmla="val -29568"/>
              <a:gd name="adj3" fmla="val 16667"/>
            </a:avLst>
          </a:prstGeom>
          <a:solidFill>
            <a:srgbClr val="FF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해시태그 검색보다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highlight>
                  <a:srgbClr val="EDE57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믿을 만한 </a:t>
            </a:r>
            <a:r>
              <a:rPr lang="ko-KR" altLang="en-US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 </a:t>
            </a:r>
            <a:r>
              <a:rPr lang="ko-KR" altLang="en-US" sz="20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팔로우</a:t>
            </a:r>
            <a:endParaRPr lang="ko-KR" altLang="en-US" sz="20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BC610-F822-45BA-9EB0-9661893C9843}"/>
              </a:ext>
            </a:extLst>
          </p:cNvPr>
          <p:cNvSpPr txBox="1"/>
          <p:nvPr/>
        </p:nvSpPr>
        <p:spPr>
          <a:xfrm>
            <a:off x="5976110" y="1824978"/>
            <a:ext cx="92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1FF43C-5598-4FD0-894C-606B46D462C6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97FC5BD-CC91-4FFB-A9D9-8F261F11F247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Introduction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3D93EFD-EF2F-4982-8ED0-5E74898A3C02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7BAD1104-E621-4D44-91E1-A496D89730FB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34C5F3E9-1481-4EFA-9DD5-FDCAE834DF41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C6004783-B0AC-4CDE-963D-EC23C86E052D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6942230B-186A-40CA-ADD4-64D2D5767E41}"/>
              </a:ext>
            </a:extLst>
          </p:cNvPr>
          <p:cNvSpPr/>
          <p:nvPr/>
        </p:nvSpPr>
        <p:spPr>
          <a:xfrm>
            <a:off x="5192258" y="1824977"/>
            <a:ext cx="825332" cy="825332"/>
          </a:xfrm>
          <a:prstGeom prst="ellipse">
            <a:avLst/>
          </a:prstGeom>
          <a:solidFill>
            <a:srgbClr val="EDE5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내용 개체 틀 13" descr="사용자">
            <a:extLst>
              <a:ext uri="{FF2B5EF4-FFF2-40B4-BE49-F238E27FC236}">
                <a16:creationId xmlns:a16="http://schemas.microsoft.com/office/drawing/2014/main" id="{53899A56-93C5-4D13-A133-F0703B449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046" t="7811" r="11917" b="16152"/>
          <a:stretch/>
        </p:blipFill>
        <p:spPr>
          <a:xfrm>
            <a:off x="5192258" y="1824977"/>
            <a:ext cx="825332" cy="825332"/>
          </a:xfrm>
          <a:custGeom>
            <a:avLst/>
            <a:gdLst>
              <a:gd name="connsiteX0" fmla="*/ 525400 w 1050800"/>
              <a:gd name="connsiteY0" fmla="*/ 0 h 1050800"/>
              <a:gd name="connsiteX1" fmla="*/ 1050800 w 1050800"/>
              <a:gd name="connsiteY1" fmla="*/ 525400 h 1050800"/>
              <a:gd name="connsiteX2" fmla="*/ 525400 w 1050800"/>
              <a:gd name="connsiteY2" fmla="*/ 1050800 h 1050800"/>
              <a:gd name="connsiteX3" fmla="*/ 0 w 1050800"/>
              <a:gd name="connsiteY3" fmla="*/ 525400 h 1050800"/>
              <a:gd name="connsiteX4" fmla="*/ 525400 w 1050800"/>
              <a:gd name="connsiteY4" fmla="*/ 0 h 10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800" h="1050800">
                <a:moveTo>
                  <a:pt x="525400" y="0"/>
                </a:moveTo>
                <a:cubicBezTo>
                  <a:pt x="815570" y="0"/>
                  <a:pt x="1050800" y="235230"/>
                  <a:pt x="1050800" y="525400"/>
                </a:cubicBezTo>
                <a:cubicBezTo>
                  <a:pt x="1050800" y="815570"/>
                  <a:pt x="815570" y="1050800"/>
                  <a:pt x="525400" y="1050800"/>
                </a:cubicBezTo>
                <a:cubicBezTo>
                  <a:pt x="235230" y="1050800"/>
                  <a:pt x="0" y="815570"/>
                  <a:pt x="0" y="525400"/>
                </a:cubicBezTo>
                <a:cubicBezTo>
                  <a:pt x="0" y="235230"/>
                  <a:pt x="235230" y="0"/>
                  <a:pt x="525400" y="0"/>
                </a:cubicBezTo>
                <a:close/>
              </a:path>
            </a:pathLst>
          </a:cu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9119AFD6-25B3-4A10-95BB-E1418F3373AD}"/>
              </a:ext>
            </a:extLst>
          </p:cNvPr>
          <p:cNvGrpSpPr/>
          <p:nvPr/>
        </p:nvGrpSpPr>
        <p:grpSpPr>
          <a:xfrm>
            <a:off x="6059992" y="2860842"/>
            <a:ext cx="4926061" cy="2424244"/>
            <a:chOff x="2012211" y="3647661"/>
            <a:chExt cx="6139966" cy="2320204"/>
          </a:xfrm>
          <a:solidFill>
            <a:srgbClr val="FF4E55"/>
          </a:solidFill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D442854-EE8B-4E56-B308-03793B35E1B6}"/>
                </a:ext>
              </a:extLst>
            </p:cNvPr>
            <p:cNvSpPr/>
            <p:nvPr/>
          </p:nvSpPr>
          <p:spPr>
            <a:xfrm rot="10800000">
              <a:off x="2012211" y="3878591"/>
              <a:ext cx="825332" cy="369332"/>
            </a:xfrm>
            <a:prstGeom prst="triangle">
              <a:avLst>
                <a:gd name="adj" fmla="val 740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07805C6-144D-4582-A3B7-84907D88BF58}"/>
                </a:ext>
              </a:extLst>
            </p:cNvPr>
            <p:cNvSpPr/>
            <p:nvPr/>
          </p:nvSpPr>
          <p:spPr>
            <a:xfrm>
              <a:off x="2168585" y="3647661"/>
              <a:ext cx="5983592" cy="2320204"/>
            </a:xfrm>
            <a:prstGeom prst="roundRect">
              <a:avLst>
                <a:gd name="adj" fmla="val 368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r>
                <a:rPr lang="en-US" altLang="ko-KR" sz="2000" dirty="0"/>
                <a:t>‘</a:t>
              </a:r>
              <a:r>
                <a:rPr lang="ko-KR" altLang="en-US" sz="20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찐</a:t>
              </a:r>
              <a:r>
                <a:rPr lang="en-US" altLang="ko-KR" sz="20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 </a:t>
              </a:r>
              <a:r>
                <a:rPr lang="ko-KR" altLang="en-US" sz="20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맛집 검증 방법</a:t>
              </a:r>
              <a:r>
                <a:rPr lang="en-US" altLang="ko-KR" sz="20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.txt</a:t>
              </a:r>
              <a:endParaRPr lang="en-US" altLang="ko-KR" sz="200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내 돈 주고 사먹은</a:t>
              </a:r>
              <a:r>
                <a:rPr lang="ko-KR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사람들의 </a:t>
              </a:r>
              <a:r>
                <a:rPr lang="ko-KR" altLang="ko-KR" sz="2000" kern="100" spc="-150" dirty="0">
                  <a:solidFill>
                    <a:schemeClr val="bg2">
                      <a:lumMod val="25000"/>
                    </a:schemeClr>
                  </a:solidFill>
                  <a:effectLst/>
                  <a:highlight>
                    <a:srgbClr val="EDE574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후기</a:t>
              </a:r>
              <a:r>
                <a:rPr lang="en-US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검색</a:t>
              </a:r>
              <a:endParaRPr lang="en-US" altLang="ko-KR" sz="2000" kern="100" spc="-15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ko-KR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영수증을 첨부해야 쓸 수 있는</a:t>
              </a:r>
              <a:r>
                <a:rPr lang="en-US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‘</a:t>
              </a:r>
              <a:r>
                <a:rPr lang="ko-KR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네이버 영수증 리뷰</a:t>
              </a:r>
              <a:r>
                <a:rPr lang="en-US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’ GPS</a:t>
              </a:r>
              <a:r>
                <a:rPr lang="ko-KR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를 바탕으로 작성된 ‘</a:t>
              </a:r>
              <a:r>
                <a:rPr lang="ko-KR" altLang="ko-KR" sz="2000" kern="100" spc="-150" dirty="0" err="1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구글맵</a:t>
              </a:r>
              <a:r>
                <a:rPr lang="ko-KR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리뷰</a:t>
              </a:r>
              <a:r>
                <a:rPr lang="en-US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’</a:t>
              </a:r>
              <a:endParaRPr lang="en-US" altLang="ko-KR" sz="2000" kern="10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ko-KR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네비게이션 빅데이터가 담긴</a:t>
              </a:r>
              <a:r>
                <a:rPr lang="en-US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‘</a:t>
              </a:r>
              <a:r>
                <a:rPr lang="ko-KR" altLang="ko-KR" sz="2000" kern="100" spc="-150" dirty="0" err="1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티맵</a:t>
              </a:r>
              <a:r>
                <a:rPr lang="en-US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’ </a:t>
              </a:r>
              <a:r>
                <a:rPr lang="ko-KR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등 활용</a:t>
              </a:r>
              <a:endParaRPr lang="en-US" altLang="ko-KR" sz="2000" kern="100" spc="-15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ko-KR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끝으로 블로그에</a:t>
              </a:r>
              <a:r>
                <a:rPr lang="ko-KR" altLang="ko-KR" sz="2000" kern="100" spc="-15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서 </a:t>
              </a:r>
              <a:r>
                <a:rPr lang="ko-KR" altLang="ko-KR" sz="2000" kern="100" spc="-150" dirty="0">
                  <a:solidFill>
                    <a:schemeClr val="bg2">
                      <a:lumMod val="25000"/>
                    </a:schemeClr>
                  </a:solidFill>
                  <a:effectLst/>
                  <a:highlight>
                    <a:srgbClr val="EDE574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다른 메뉴 정보</a:t>
              </a:r>
              <a:r>
                <a:rPr lang="ko-KR" altLang="ko-KR" sz="2000" kern="100" spc="-15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나</a:t>
              </a:r>
              <a:r>
                <a:rPr lang="ko-KR" altLang="ko-KR" sz="2000" kern="100" spc="-150" dirty="0">
                  <a:solidFill>
                    <a:schemeClr val="bg2">
                      <a:lumMod val="25000"/>
                    </a:schemeClr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spc="-150" dirty="0">
                  <a:solidFill>
                    <a:schemeClr val="bg2">
                      <a:lumMod val="25000"/>
                    </a:schemeClr>
                  </a:solidFill>
                  <a:effectLst/>
                  <a:highlight>
                    <a:srgbClr val="EDE574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가격 정보</a:t>
              </a:r>
              <a:r>
                <a:rPr lang="en-US" altLang="ko-KR" sz="2000" kern="100" spc="-150" dirty="0">
                  <a:solidFill>
                    <a:schemeClr val="bg2">
                      <a:lumMod val="25000"/>
                    </a:schemeClr>
                  </a:solidFill>
                  <a:effectLst/>
                  <a:highlight>
                    <a:srgbClr val="EDE574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kern="100" spc="-15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확인</a:t>
              </a:r>
              <a:endParaRPr lang="en-US" altLang="ko-KR" sz="2000" kern="1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말풍선: 모서리가 둥근 사각형 54">
            <a:extLst>
              <a:ext uri="{FF2B5EF4-FFF2-40B4-BE49-F238E27FC236}">
                <a16:creationId xmlns:a16="http://schemas.microsoft.com/office/drawing/2014/main" id="{36F2CA0F-3867-4B79-908E-CC3A521ABA6C}"/>
              </a:ext>
            </a:extLst>
          </p:cNvPr>
          <p:cNvSpPr/>
          <p:nvPr/>
        </p:nvSpPr>
        <p:spPr>
          <a:xfrm>
            <a:off x="9597393" y="5359972"/>
            <a:ext cx="1325217" cy="685799"/>
          </a:xfrm>
          <a:prstGeom prst="wedgeRoundRectCallout">
            <a:avLst>
              <a:gd name="adj1" fmla="val 59396"/>
              <a:gd name="adj2" fmla="val -29304"/>
              <a:gd name="adj3" fmla="val 16667"/>
            </a:avLst>
          </a:prstGeom>
          <a:solidFill>
            <a:srgbClr val="EDE5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57" name="Picture 4" descr="🤔">
            <a:extLst>
              <a:ext uri="{FF2B5EF4-FFF2-40B4-BE49-F238E27FC236}">
                <a16:creationId xmlns:a16="http://schemas.microsoft.com/office/drawing/2014/main" id="{6350A82C-B58F-4A8F-88CB-5CB81A12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01" y="535997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782F4EE-F1D5-47AE-9577-A8361748DDE9}"/>
              </a:ext>
            </a:extLst>
          </p:cNvPr>
          <p:cNvSpPr txBox="1"/>
          <p:nvPr/>
        </p:nvSpPr>
        <p:spPr>
          <a:xfrm>
            <a:off x="1151468" y="6429722"/>
            <a:ext cx="983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대학내일</a:t>
            </a:r>
            <a:r>
              <a:rPr lang="en-US" altLang="ko-KR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</a:t>
            </a:r>
            <a:r>
              <a:rPr lang="ko-KR" altLang="en-US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대연구소</a:t>
            </a:r>
            <a:r>
              <a:rPr lang="en-US" altLang="ko-KR" sz="14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요즘은 유튜브에 검색해보고 산다면서요</a:t>
            </a:r>
            <a:r>
              <a:rPr lang="en-US" altLang="ko-KR" sz="1400" spc="-15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?(2020.06.12)                                                                                                    http://www.20slab.org/Archives/37607</a:t>
            </a:r>
            <a:endParaRPr lang="ko-KR" altLang="en-US" sz="14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025B2D-F8B3-4ABC-AF79-AD230674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61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3027F527-C91D-45C4-BE16-13E7DB5B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92004" y="5761260"/>
            <a:ext cx="3743022" cy="480834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ko-KR" altLang="en-US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웹사이트 </a:t>
            </a:r>
            <a:r>
              <a:rPr lang="en-US" altLang="ko-KR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대학맛집보고서</a:t>
            </a:r>
            <a:r>
              <a:rPr lang="en-US" altLang="ko-KR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en-US" altLang="ko-KR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만들자</a:t>
            </a:r>
            <a:r>
              <a:rPr lang="en-US" altLang="ko-KR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990C9-15EE-45B6-AEC2-9329F65A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625A86-1168-4ECB-98F9-5752ABB524F7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2C0F631-DAB6-466E-853E-4665BBF7F794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Introduction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1968B85-A401-4F5B-B251-53D563451C54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65A32464-DBEE-460D-898E-04AA6F006ADC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164D8202-469C-4DC1-BE67-3AAF25954241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8E1DDBED-83AF-429D-A492-D0D33AB0217B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0512105-5617-456D-926C-AED86ACCD3E3}"/>
              </a:ext>
            </a:extLst>
          </p:cNvPr>
          <p:cNvSpPr/>
          <p:nvPr/>
        </p:nvSpPr>
        <p:spPr>
          <a:xfrm>
            <a:off x="5149919" y="3242569"/>
            <a:ext cx="937338" cy="698034"/>
          </a:xfrm>
          <a:prstGeom prst="rightArrow">
            <a:avLst>
              <a:gd name="adj1" fmla="val 50000"/>
              <a:gd name="adj2" fmla="val 74036"/>
            </a:avLst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0A2386-FB00-43E8-87B5-31A67F7F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b="1498"/>
          <a:stretch>
            <a:fillRect/>
          </a:stretch>
        </p:blipFill>
        <p:spPr bwMode="auto">
          <a:xfrm>
            <a:off x="3020638" y="2056821"/>
            <a:ext cx="1466314" cy="1471670"/>
          </a:xfrm>
          <a:custGeom>
            <a:avLst/>
            <a:gdLst>
              <a:gd name="connsiteX0" fmla="*/ 233255 w 2103340"/>
              <a:gd name="connsiteY0" fmla="*/ 0 h 2111023"/>
              <a:gd name="connsiteX1" fmla="*/ 1909869 w 2103340"/>
              <a:gd name="connsiteY1" fmla="*/ 0 h 2111023"/>
              <a:gd name="connsiteX2" fmla="*/ 1972497 w 2103340"/>
              <a:gd name="connsiteY2" fmla="*/ 33994 h 2111023"/>
              <a:gd name="connsiteX3" fmla="*/ 2077030 w 2103340"/>
              <a:gd name="connsiteY3" fmla="*/ 138526 h 2111023"/>
              <a:gd name="connsiteX4" fmla="*/ 2103340 w 2103340"/>
              <a:gd name="connsiteY4" fmla="*/ 186999 h 2111023"/>
              <a:gd name="connsiteX5" fmla="*/ 2103340 w 2103340"/>
              <a:gd name="connsiteY5" fmla="*/ 1891923 h 2111023"/>
              <a:gd name="connsiteX6" fmla="*/ 2077030 w 2103340"/>
              <a:gd name="connsiteY6" fmla="*/ 1940396 h 2111023"/>
              <a:gd name="connsiteX7" fmla="*/ 1756119 w 2103340"/>
              <a:gd name="connsiteY7" fmla="*/ 2111023 h 2111023"/>
              <a:gd name="connsiteX8" fmla="*/ 387005 w 2103340"/>
              <a:gd name="connsiteY8" fmla="*/ 2111023 h 2111023"/>
              <a:gd name="connsiteX9" fmla="*/ 0 w 2103340"/>
              <a:gd name="connsiteY9" fmla="*/ 1724018 h 2111023"/>
              <a:gd name="connsiteX10" fmla="*/ 0 w 2103340"/>
              <a:gd name="connsiteY10" fmla="*/ 354904 h 2111023"/>
              <a:gd name="connsiteX11" fmla="*/ 170627 w 2103340"/>
              <a:gd name="connsiteY11" fmla="*/ 33994 h 211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03340" h="2111023">
                <a:moveTo>
                  <a:pt x="233255" y="0"/>
                </a:moveTo>
                <a:lnTo>
                  <a:pt x="1909869" y="0"/>
                </a:lnTo>
                <a:lnTo>
                  <a:pt x="1972497" y="33994"/>
                </a:lnTo>
                <a:cubicBezTo>
                  <a:pt x="2013675" y="61813"/>
                  <a:pt x="2049211" y="97348"/>
                  <a:pt x="2077030" y="138526"/>
                </a:cubicBezTo>
                <a:lnTo>
                  <a:pt x="2103340" y="186999"/>
                </a:lnTo>
                <a:lnTo>
                  <a:pt x="2103340" y="1891923"/>
                </a:lnTo>
                <a:lnTo>
                  <a:pt x="2077030" y="1940396"/>
                </a:lnTo>
                <a:cubicBezTo>
                  <a:pt x="2007482" y="2043340"/>
                  <a:pt x="1889705" y="2111023"/>
                  <a:pt x="1756119" y="2111023"/>
                </a:cubicBezTo>
                <a:lnTo>
                  <a:pt x="387005" y="2111023"/>
                </a:lnTo>
                <a:cubicBezTo>
                  <a:pt x="173268" y="2111023"/>
                  <a:pt x="0" y="1937755"/>
                  <a:pt x="0" y="1724018"/>
                </a:cubicBezTo>
                <a:lnTo>
                  <a:pt x="0" y="354904"/>
                </a:lnTo>
                <a:cubicBezTo>
                  <a:pt x="0" y="221319"/>
                  <a:pt x="67683" y="103541"/>
                  <a:pt x="170627" y="339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D6123EED-C79A-46E8-B716-FFFA2827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38" y="3700573"/>
            <a:ext cx="1494049" cy="1494049"/>
          </a:xfrm>
          <a:prstGeom prst="roundRect">
            <a:avLst>
              <a:gd name="adj" fmla="val 17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51D3E44D-6589-4852-96A9-03FADBD2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03" y="3700572"/>
            <a:ext cx="1494049" cy="1494049"/>
          </a:xfrm>
          <a:prstGeom prst="roundRect">
            <a:avLst>
              <a:gd name="adj" fmla="val 199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5D1C767-DB06-447E-B4E1-584BE2428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2057"/>
          <a:stretch>
            <a:fillRect/>
          </a:stretch>
        </p:blipFill>
        <p:spPr bwMode="auto">
          <a:xfrm>
            <a:off x="1366681" y="2038079"/>
            <a:ext cx="1465983" cy="1453899"/>
          </a:xfrm>
          <a:custGeom>
            <a:avLst/>
            <a:gdLst>
              <a:gd name="connsiteX0" fmla="*/ 418530 w 2103311"/>
              <a:gd name="connsiteY0" fmla="*/ 0 h 2085974"/>
              <a:gd name="connsiteX1" fmla="*/ 1684781 w 2103311"/>
              <a:gd name="connsiteY1" fmla="*/ 0 h 2085974"/>
              <a:gd name="connsiteX2" fmla="*/ 2103311 w 2103311"/>
              <a:gd name="connsiteY2" fmla="*/ 418530 h 2085974"/>
              <a:gd name="connsiteX3" fmla="*/ 2103311 w 2103311"/>
              <a:gd name="connsiteY3" fmla="*/ 1667444 h 2085974"/>
              <a:gd name="connsiteX4" fmla="*/ 1684781 w 2103311"/>
              <a:gd name="connsiteY4" fmla="*/ 2085974 h 2085974"/>
              <a:gd name="connsiteX5" fmla="*/ 418530 w 2103311"/>
              <a:gd name="connsiteY5" fmla="*/ 2085974 h 2085974"/>
              <a:gd name="connsiteX6" fmla="*/ 0 w 2103311"/>
              <a:gd name="connsiteY6" fmla="*/ 1667444 h 2085974"/>
              <a:gd name="connsiteX7" fmla="*/ 0 w 2103311"/>
              <a:gd name="connsiteY7" fmla="*/ 418530 h 2085974"/>
              <a:gd name="connsiteX8" fmla="*/ 418530 w 2103311"/>
              <a:gd name="connsiteY8" fmla="*/ 0 h 20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311" h="2085974">
                <a:moveTo>
                  <a:pt x="418530" y="0"/>
                </a:moveTo>
                <a:lnTo>
                  <a:pt x="1684781" y="0"/>
                </a:lnTo>
                <a:cubicBezTo>
                  <a:pt x="1915929" y="0"/>
                  <a:pt x="2103311" y="187382"/>
                  <a:pt x="2103311" y="418530"/>
                </a:cubicBezTo>
                <a:lnTo>
                  <a:pt x="2103311" y="1667444"/>
                </a:lnTo>
                <a:cubicBezTo>
                  <a:pt x="2103311" y="1898592"/>
                  <a:pt x="1915929" y="2085974"/>
                  <a:pt x="1684781" y="2085974"/>
                </a:cubicBezTo>
                <a:lnTo>
                  <a:pt x="418530" y="2085974"/>
                </a:lnTo>
                <a:cubicBezTo>
                  <a:pt x="187382" y="2085974"/>
                  <a:pt x="0" y="1898592"/>
                  <a:pt x="0" y="1667444"/>
                </a:cubicBezTo>
                <a:lnTo>
                  <a:pt x="0" y="418530"/>
                </a:lnTo>
                <a:cubicBezTo>
                  <a:pt x="0" y="187382"/>
                  <a:pt x="187382" y="0"/>
                  <a:pt x="41853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097751-8191-4733-A09F-1A0A884EF6B6}"/>
              </a:ext>
            </a:extLst>
          </p:cNvPr>
          <p:cNvSpPr txBox="1"/>
          <p:nvPr/>
        </p:nvSpPr>
        <p:spPr>
          <a:xfrm>
            <a:off x="1215125" y="5801622"/>
            <a:ext cx="314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 주변 맛집</a:t>
            </a:r>
            <a:r>
              <a:rPr lang="en-US" altLang="ko-KR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쉽게 찾자</a:t>
            </a:r>
            <a:r>
              <a:rPr lang="en-US" altLang="ko-KR" sz="20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20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8974FE7-E662-4EC6-9BE0-32DC94D3852A}"/>
              </a:ext>
            </a:extLst>
          </p:cNvPr>
          <p:cNvSpPr/>
          <p:nvPr/>
        </p:nvSpPr>
        <p:spPr>
          <a:xfrm>
            <a:off x="9194058" y="3591586"/>
            <a:ext cx="1959907" cy="1959907"/>
          </a:xfrm>
          <a:prstGeom prst="ellipse">
            <a:avLst/>
          </a:prstGeom>
          <a:solidFill>
            <a:srgbClr val="E1F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후기 제공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84C3975-58DD-404D-83F1-0D06D53866AC}"/>
              </a:ext>
            </a:extLst>
          </p:cNvPr>
          <p:cNvSpPr/>
          <p:nvPr/>
        </p:nvSpPr>
        <p:spPr>
          <a:xfrm>
            <a:off x="9087515" y="2111549"/>
            <a:ext cx="1747511" cy="1747511"/>
          </a:xfrm>
          <a:prstGeom prst="ellipse">
            <a:avLst/>
          </a:prstGeom>
          <a:solidFill>
            <a:srgbClr val="F9D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정보와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7105E1-F1CD-4154-A1AF-136269DFF0E5}"/>
              </a:ext>
            </a:extLst>
          </p:cNvPr>
          <p:cNvSpPr/>
          <p:nvPr/>
        </p:nvSpPr>
        <p:spPr>
          <a:xfrm>
            <a:off x="7260051" y="1720222"/>
            <a:ext cx="1998710" cy="1998710"/>
          </a:xfrm>
          <a:prstGeom prst="ellipse">
            <a:avLst/>
          </a:prstGeom>
          <a:solidFill>
            <a:srgbClr val="FFA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대학가 맛집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05C3D3A-8D76-40E7-982A-2CFCA146AFD9}"/>
              </a:ext>
            </a:extLst>
          </p:cNvPr>
          <p:cNvSpPr/>
          <p:nvPr/>
        </p:nvSpPr>
        <p:spPr>
          <a:xfrm>
            <a:off x="6583673" y="3370420"/>
            <a:ext cx="2133268" cy="2133268"/>
          </a:xfrm>
          <a:prstGeom prst="ellipse">
            <a:avLst/>
          </a:prstGeom>
          <a:solidFill>
            <a:srgbClr val="FF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믿을만한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8000CD-D3BC-4B17-8064-578F43E7580F}"/>
              </a:ext>
            </a:extLst>
          </p:cNvPr>
          <p:cNvGrpSpPr/>
          <p:nvPr/>
        </p:nvGrpSpPr>
        <p:grpSpPr>
          <a:xfrm>
            <a:off x="7906197" y="2666277"/>
            <a:ext cx="2282683" cy="2282683"/>
            <a:chOff x="5065556" y="2640037"/>
            <a:chExt cx="2282683" cy="228268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97F083-30BA-48AC-938C-CCA8292D1EB0}"/>
                </a:ext>
              </a:extLst>
            </p:cNvPr>
            <p:cNvSpPr/>
            <p:nvPr/>
          </p:nvSpPr>
          <p:spPr>
            <a:xfrm>
              <a:off x="5121589" y="3521383"/>
              <a:ext cx="2173290" cy="503965"/>
            </a:xfrm>
            <a:prstGeom prst="rect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4608A37-E9C7-4C29-8337-FD31AC65D200}"/>
                </a:ext>
              </a:extLst>
            </p:cNvPr>
            <p:cNvSpPr/>
            <p:nvPr/>
          </p:nvSpPr>
          <p:spPr>
            <a:xfrm>
              <a:off x="5375685" y="2963469"/>
              <a:ext cx="1642549" cy="1642549"/>
            </a:xfrm>
            <a:prstGeom prst="ellipse">
              <a:avLst/>
            </a:prstGeom>
            <a:solidFill>
              <a:srgbClr val="EDE5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lnSpc>
                  <a:spcPct val="120000"/>
                </a:lnSpc>
                <a:buNone/>
              </a:pPr>
              <a:endParaRPr lang="en-US" altLang="ko-KR" spc="-1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1F5BAAF-A299-4EFD-8ED9-2B52F238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556" y="2640037"/>
              <a:ext cx="2282683" cy="228268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9787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A8806C-5C38-467E-ADFF-F0CD2D5D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AAF780-8B67-44C4-A9C8-7422DD347F5E}"/>
              </a:ext>
            </a:extLst>
          </p:cNvPr>
          <p:cNvSpPr/>
          <p:nvPr/>
        </p:nvSpPr>
        <p:spPr>
          <a:xfrm>
            <a:off x="6696746" y="1210044"/>
            <a:ext cx="4693850" cy="3666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404437-9A91-4919-9E3F-175C99060FFF}"/>
              </a:ext>
            </a:extLst>
          </p:cNvPr>
          <p:cNvSpPr/>
          <p:nvPr/>
        </p:nvSpPr>
        <p:spPr>
          <a:xfrm>
            <a:off x="6913764" y="1836295"/>
            <a:ext cx="4209097" cy="1094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</a:t>
            </a:r>
            <a:r>
              <a:rPr lang="en-US" altLang="ko-KR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5123CE-46DF-43BE-B18F-98B0B380F217}"/>
              </a:ext>
            </a:extLst>
          </p:cNvPr>
          <p:cNvSpPr/>
          <p:nvPr/>
        </p:nvSpPr>
        <p:spPr>
          <a:xfrm>
            <a:off x="6640756" y="2935952"/>
            <a:ext cx="1142192" cy="378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65296-A5E2-4238-A476-5945A1AA9009}"/>
              </a:ext>
            </a:extLst>
          </p:cNvPr>
          <p:cNvSpPr txBox="1"/>
          <p:nvPr/>
        </p:nvSpPr>
        <p:spPr>
          <a:xfrm>
            <a:off x="7007088" y="1315940"/>
            <a:ext cx="1325437" cy="37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리뷰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46978D-AB2F-42F6-9130-66C035941997}"/>
              </a:ext>
            </a:extLst>
          </p:cNvPr>
          <p:cNvSpPr/>
          <p:nvPr/>
        </p:nvSpPr>
        <p:spPr>
          <a:xfrm>
            <a:off x="6331226" y="126167"/>
            <a:ext cx="5362974" cy="4750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155DDD3-EC5A-4446-9784-CF427D2295A8}"/>
              </a:ext>
            </a:extLst>
          </p:cNvPr>
          <p:cNvCxnSpPr>
            <a:cxnSpLocks/>
            <a:stCxn id="49" idx="3"/>
            <a:endCxn id="11" idx="1"/>
          </p:cNvCxnSpPr>
          <p:nvPr/>
        </p:nvCxnSpPr>
        <p:spPr>
          <a:xfrm>
            <a:off x="5034974" y="1839871"/>
            <a:ext cx="1296252" cy="661477"/>
          </a:xfrm>
          <a:prstGeom prst="straightConnector1">
            <a:avLst/>
          </a:prstGeom>
          <a:ln w="38100">
            <a:solidFill>
              <a:srgbClr val="FF4E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EB24BB-0FA8-44F7-9E35-12CBE2A3D7F3}"/>
              </a:ext>
            </a:extLst>
          </p:cNvPr>
          <p:cNvSpPr/>
          <p:nvPr/>
        </p:nvSpPr>
        <p:spPr>
          <a:xfrm>
            <a:off x="6934369" y="3430360"/>
            <a:ext cx="4209097" cy="891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</a:t>
            </a:r>
            <a:r>
              <a:rPr lang="en-US" altLang="ko-KR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D53ED-E1A2-4E18-9B0E-00CBA543B639}"/>
              </a:ext>
            </a:extLst>
          </p:cNvPr>
          <p:cNvSpPr txBox="1"/>
          <p:nvPr/>
        </p:nvSpPr>
        <p:spPr>
          <a:xfrm>
            <a:off x="441479" y="3764143"/>
            <a:ext cx="204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대학교 설정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9A510B-44D8-4495-9BB7-0B451DF042A4}"/>
              </a:ext>
            </a:extLst>
          </p:cNvPr>
          <p:cNvSpPr txBox="1"/>
          <p:nvPr/>
        </p:nvSpPr>
        <p:spPr>
          <a:xfrm>
            <a:off x="6331226" y="4945574"/>
            <a:ext cx="209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대학교 메인 화면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4710B8-082A-4CD2-8697-1F58A3BA5E71}"/>
              </a:ext>
            </a:extLst>
          </p:cNvPr>
          <p:cNvSpPr/>
          <p:nvPr/>
        </p:nvSpPr>
        <p:spPr>
          <a:xfrm>
            <a:off x="6846620" y="1767250"/>
            <a:ext cx="4384597" cy="1543728"/>
          </a:xfrm>
          <a:prstGeom prst="rect">
            <a:avLst/>
          </a:prstGeom>
          <a:noFill/>
          <a:ln w="38100">
            <a:solidFill>
              <a:srgbClr val="FF4E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C55299-1788-49F2-82F6-EE8D6C2BBD41}"/>
              </a:ext>
            </a:extLst>
          </p:cNvPr>
          <p:cNvCxnSpPr>
            <a:cxnSpLocks/>
            <a:stCxn id="18" idx="3"/>
            <a:endCxn id="20" idx="3"/>
          </p:cNvCxnSpPr>
          <p:nvPr/>
        </p:nvCxnSpPr>
        <p:spPr>
          <a:xfrm>
            <a:off x="11231217" y="2539114"/>
            <a:ext cx="159377" cy="3291496"/>
          </a:xfrm>
          <a:prstGeom prst="bentConnector3">
            <a:avLst>
              <a:gd name="adj1" fmla="val 243433"/>
            </a:avLst>
          </a:prstGeom>
          <a:ln w="19050">
            <a:solidFill>
              <a:srgbClr val="FF4E5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B9CD54-CDE9-4D6C-834A-156A2D194D8D}"/>
              </a:ext>
            </a:extLst>
          </p:cNvPr>
          <p:cNvSpPr txBox="1"/>
          <p:nvPr/>
        </p:nvSpPr>
        <p:spPr>
          <a:xfrm>
            <a:off x="9330616" y="5507444"/>
            <a:ext cx="205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 정보 제공 화면</a:t>
            </a:r>
            <a:endParaRPr lang="en-US" altLang="ko-KR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슬라이드 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7)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61DFA9-BDE2-40DF-851A-0C7C6A802645}"/>
              </a:ext>
            </a:extLst>
          </p:cNvPr>
          <p:cNvSpPr txBox="1"/>
          <p:nvPr/>
        </p:nvSpPr>
        <p:spPr>
          <a:xfrm>
            <a:off x="1930520" y="2354448"/>
            <a:ext cx="28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                          회원가입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624A9B-AF2A-40F4-819A-BDABF59F5F5B}"/>
              </a:ext>
            </a:extLst>
          </p:cNvPr>
          <p:cNvSpPr/>
          <p:nvPr/>
        </p:nvSpPr>
        <p:spPr>
          <a:xfrm>
            <a:off x="1815915" y="2294217"/>
            <a:ext cx="991892" cy="489794"/>
          </a:xfrm>
          <a:prstGeom prst="rect">
            <a:avLst/>
          </a:prstGeom>
          <a:noFill/>
          <a:ln w="38100">
            <a:solidFill>
              <a:srgbClr val="FF4E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B0ABE1-7116-42F0-80B2-24984E33A928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1623990" y="2784011"/>
            <a:ext cx="687871" cy="1525612"/>
          </a:xfrm>
          <a:prstGeom prst="straightConnector1">
            <a:avLst/>
          </a:prstGeom>
          <a:ln w="19050">
            <a:solidFill>
              <a:srgbClr val="FF4E5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4F748D-F001-4FDB-A4C7-649E24045852}"/>
              </a:ext>
            </a:extLst>
          </p:cNvPr>
          <p:cNvSpPr/>
          <p:nvPr/>
        </p:nvSpPr>
        <p:spPr>
          <a:xfrm>
            <a:off x="441479" y="126167"/>
            <a:ext cx="5362974" cy="3569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F1178-7AA7-435C-B359-13ADAD2CEB28}"/>
              </a:ext>
            </a:extLst>
          </p:cNvPr>
          <p:cNvSpPr/>
          <p:nvPr/>
        </p:nvSpPr>
        <p:spPr>
          <a:xfrm>
            <a:off x="453481" y="4309623"/>
            <a:ext cx="2341018" cy="202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46354" y="4970404"/>
            <a:ext cx="1838307" cy="685045"/>
            <a:chOff x="646354" y="4970404"/>
            <a:chExt cx="1838307" cy="68504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7A0DFD1-6F6E-45F2-9653-7514957FFE24}"/>
                </a:ext>
              </a:extLst>
            </p:cNvPr>
            <p:cNvGrpSpPr/>
            <p:nvPr/>
          </p:nvGrpSpPr>
          <p:grpSpPr>
            <a:xfrm>
              <a:off x="646354" y="4970404"/>
              <a:ext cx="1823293" cy="327954"/>
              <a:chOff x="906628" y="1361661"/>
              <a:chExt cx="3059083" cy="46713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8265BDC-BAA2-439A-9C4E-26F13FBC82D5}"/>
                  </a:ext>
                </a:extLst>
              </p:cNvPr>
              <p:cNvSpPr/>
              <p:nvPr/>
            </p:nvSpPr>
            <p:spPr>
              <a:xfrm>
                <a:off x="1702596" y="1361661"/>
                <a:ext cx="2263115" cy="4671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3E9508-EA25-4294-8227-AA0846E96967}"/>
                  </a:ext>
                </a:extLst>
              </p:cNvPr>
              <p:cNvSpPr txBox="1"/>
              <p:nvPr/>
            </p:nvSpPr>
            <p:spPr>
              <a:xfrm>
                <a:off x="906628" y="1391479"/>
                <a:ext cx="755374" cy="31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   ID</a:t>
                </a:r>
                <a:endParaRPr lang="ko-KR" altLang="en-US" sz="12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F4D1433-A213-48EF-841B-08072CCA29D0}"/>
                </a:ext>
              </a:extLst>
            </p:cNvPr>
            <p:cNvGrpSpPr/>
            <p:nvPr/>
          </p:nvGrpSpPr>
          <p:grpSpPr>
            <a:xfrm>
              <a:off x="685931" y="5327495"/>
              <a:ext cx="1798730" cy="327954"/>
              <a:chOff x="874643" y="1361661"/>
              <a:chExt cx="3124612" cy="467139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E24EB92-08C6-4812-9C70-04CBEEA69E4E}"/>
                  </a:ext>
                </a:extLst>
              </p:cNvPr>
              <p:cNvSpPr/>
              <p:nvPr/>
            </p:nvSpPr>
            <p:spPr>
              <a:xfrm>
                <a:off x="1630016" y="1361661"/>
                <a:ext cx="2369239" cy="4671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49B9FC-BB79-4273-B6FF-87453E92EEA8}"/>
                  </a:ext>
                </a:extLst>
              </p:cNvPr>
              <p:cNvSpPr txBox="1"/>
              <p:nvPr/>
            </p:nvSpPr>
            <p:spPr>
              <a:xfrm>
                <a:off x="874643" y="1391479"/>
                <a:ext cx="755373" cy="31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PW</a:t>
                </a:r>
                <a:endParaRPr lang="ko-KR" altLang="en-US" sz="12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1E5DE7-E2CB-4C51-84BE-AEACCF77E538}"/>
              </a:ext>
            </a:extLst>
          </p:cNvPr>
          <p:cNvSpPr/>
          <p:nvPr/>
        </p:nvSpPr>
        <p:spPr>
          <a:xfrm>
            <a:off x="3409366" y="2294217"/>
            <a:ext cx="1095557" cy="489794"/>
          </a:xfrm>
          <a:prstGeom prst="rect">
            <a:avLst/>
          </a:prstGeom>
          <a:noFill/>
          <a:ln w="38100">
            <a:solidFill>
              <a:srgbClr val="FF4E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8695069-9B7B-4FBA-8654-92E106AC3542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3957145" y="2784011"/>
            <a:ext cx="603610" cy="2144045"/>
          </a:xfrm>
          <a:prstGeom prst="straightConnector1">
            <a:avLst/>
          </a:prstGeom>
          <a:ln w="19050">
            <a:solidFill>
              <a:srgbClr val="FF4E5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F890D24-9D32-4107-B299-C56049072BBE}"/>
              </a:ext>
            </a:extLst>
          </p:cNvPr>
          <p:cNvSpPr txBox="1"/>
          <p:nvPr/>
        </p:nvSpPr>
        <p:spPr>
          <a:xfrm>
            <a:off x="3482145" y="4928056"/>
            <a:ext cx="2157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화면</a:t>
            </a:r>
            <a:endParaRPr lang="en-US" altLang="ko-KR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슬라이드 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8)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이동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1B429A-9822-45E5-840E-A76580026281}"/>
              </a:ext>
            </a:extLst>
          </p:cNvPr>
          <p:cNvSpPr txBox="1"/>
          <p:nvPr/>
        </p:nvSpPr>
        <p:spPr>
          <a:xfrm>
            <a:off x="463953" y="6378568"/>
            <a:ext cx="18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21065E-B15B-411D-94A0-34D546345750}"/>
              </a:ext>
            </a:extLst>
          </p:cNvPr>
          <p:cNvSpPr txBox="1"/>
          <p:nvPr/>
        </p:nvSpPr>
        <p:spPr>
          <a:xfrm>
            <a:off x="8793903" y="4573553"/>
            <a:ext cx="107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더보기</a:t>
            </a:r>
            <a:endParaRPr lang="ko-KR" altLang="en-US" sz="14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F41FCB-58C5-47EE-83C5-EF53C41C8F88}"/>
              </a:ext>
            </a:extLst>
          </p:cNvPr>
          <p:cNvSpPr/>
          <p:nvPr/>
        </p:nvSpPr>
        <p:spPr>
          <a:xfrm>
            <a:off x="6802197" y="4310825"/>
            <a:ext cx="892293" cy="378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61DFA9-BDE2-40DF-851A-0C7C6A802645}"/>
              </a:ext>
            </a:extLst>
          </p:cNvPr>
          <p:cNvSpPr txBox="1"/>
          <p:nvPr/>
        </p:nvSpPr>
        <p:spPr>
          <a:xfrm>
            <a:off x="1276876" y="4487701"/>
            <a:ext cx="78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1065773" y="5815221"/>
            <a:ext cx="1116434" cy="338554"/>
            <a:chOff x="1110926" y="5828788"/>
            <a:chExt cx="1116434" cy="338554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1110926" y="5836482"/>
              <a:ext cx="1116434" cy="3231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3E9508-EA25-4294-8227-AA0846E96967}"/>
                </a:ext>
              </a:extLst>
            </p:cNvPr>
            <p:cNvSpPr txBox="1"/>
            <p:nvPr/>
          </p:nvSpPr>
          <p:spPr>
            <a:xfrm>
              <a:off x="1348086" y="5828788"/>
              <a:ext cx="642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Login</a:t>
              </a:r>
              <a:endPara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EF59BC-F077-4B4D-9A64-F7CFC2B1311D}"/>
              </a:ext>
            </a:extLst>
          </p:cNvPr>
          <p:cNvGrpSpPr/>
          <p:nvPr/>
        </p:nvGrpSpPr>
        <p:grpSpPr>
          <a:xfrm>
            <a:off x="1210958" y="1019460"/>
            <a:ext cx="3824016" cy="1025447"/>
            <a:chOff x="1905698" y="2207878"/>
            <a:chExt cx="8380602" cy="203485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B8D49E-B6E5-4101-B885-4A28C833E80D}"/>
                </a:ext>
              </a:extLst>
            </p:cNvPr>
            <p:cNvSpPr txBox="1"/>
            <p:nvPr/>
          </p:nvSpPr>
          <p:spPr>
            <a:xfrm>
              <a:off x="1905699" y="2207878"/>
              <a:ext cx="8380601" cy="84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대학맛집보고서</a:t>
              </a:r>
              <a:endPara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DE3EB19-0E5F-4958-ADAD-A072B11F351B}"/>
                </a:ext>
              </a:extLst>
            </p:cNvPr>
            <p:cNvGrpSpPr/>
            <p:nvPr/>
          </p:nvGrpSpPr>
          <p:grpSpPr>
            <a:xfrm>
              <a:off x="1905698" y="3428999"/>
              <a:ext cx="8380602" cy="813732"/>
              <a:chOff x="1905698" y="3428999"/>
              <a:chExt cx="8380602" cy="813732"/>
            </a:xfrm>
          </p:grpSpPr>
          <p:sp>
            <p:nvSpPr>
              <p:cNvPr id="49" name="사각형: 둥근 모서리 39">
                <a:extLst>
                  <a:ext uri="{FF2B5EF4-FFF2-40B4-BE49-F238E27FC236}">
                    <a16:creationId xmlns:a16="http://schemas.microsoft.com/office/drawing/2014/main" id="{DEA3475E-91B0-472D-BC10-682DD5BC1B13}"/>
                  </a:ext>
                </a:extLst>
              </p:cNvPr>
              <p:cNvSpPr/>
              <p:nvPr/>
            </p:nvSpPr>
            <p:spPr>
              <a:xfrm>
                <a:off x="1905698" y="3428999"/>
                <a:ext cx="8380602" cy="813732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대학교 검색</a:t>
                </a:r>
                <a:endPara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560E6F3E-0A44-4E80-8BD8-4669C8400801}"/>
                  </a:ext>
                </a:extLst>
              </p:cNvPr>
              <p:cNvSpPr/>
              <p:nvPr/>
            </p:nvSpPr>
            <p:spPr>
              <a:xfrm rot="10800000">
                <a:off x="8779071" y="3681809"/>
                <a:ext cx="427383" cy="308113"/>
              </a:xfrm>
              <a:prstGeom prst="triangle">
                <a:avLst/>
              </a:prstGeom>
              <a:solidFill>
                <a:srgbClr val="FF4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947A212-290D-4BAF-99AB-11F79558F938}"/>
                  </a:ext>
                </a:extLst>
              </p:cNvPr>
              <p:cNvGrpSpPr/>
              <p:nvPr/>
            </p:nvGrpSpPr>
            <p:grpSpPr>
              <a:xfrm>
                <a:off x="9361866" y="3622174"/>
                <a:ext cx="419612" cy="427383"/>
                <a:chOff x="983974" y="1202635"/>
                <a:chExt cx="536713" cy="546652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88EF878D-C900-4139-8E82-EA082A4CB5E6}"/>
                    </a:ext>
                  </a:extLst>
                </p:cNvPr>
                <p:cNvSpPr/>
                <p:nvPr/>
              </p:nvSpPr>
              <p:spPr>
                <a:xfrm>
                  <a:off x="1133061" y="1202635"/>
                  <a:ext cx="387626" cy="387626"/>
                </a:xfrm>
                <a:prstGeom prst="ellipse">
                  <a:avLst/>
                </a:prstGeom>
                <a:noFill/>
                <a:ln w="28575">
                  <a:solidFill>
                    <a:srgbClr val="FF4E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87BCAAC2-C15D-40FF-9C80-D676A394F5B3}"/>
                    </a:ext>
                  </a:extLst>
                </p:cNvPr>
                <p:cNvCxnSpPr>
                  <a:cxnSpLocks/>
                  <a:stCxn id="52" idx="3"/>
                </p:cNvCxnSpPr>
                <p:nvPr/>
              </p:nvCxnSpPr>
              <p:spPr>
                <a:xfrm flipH="1">
                  <a:off x="983974" y="1533494"/>
                  <a:ext cx="205854" cy="215793"/>
                </a:xfrm>
                <a:prstGeom prst="line">
                  <a:avLst/>
                </a:prstGeom>
                <a:ln w="28575">
                  <a:solidFill>
                    <a:srgbClr val="FF4E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그룹 64"/>
          <p:cNvGrpSpPr/>
          <p:nvPr/>
        </p:nvGrpSpPr>
        <p:grpSpPr>
          <a:xfrm>
            <a:off x="7529784" y="584582"/>
            <a:ext cx="3824016" cy="410073"/>
            <a:chOff x="7529784" y="584582"/>
            <a:chExt cx="3824016" cy="410073"/>
          </a:xfrm>
        </p:grpSpPr>
        <p:sp>
          <p:nvSpPr>
            <p:cNvPr id="66" name="사각형: 둥근 모서리 55">
              <a:extLst>
                <a:ext uri="{FF2B5EF4-FFF2-40B4-BE49-F238E27FC236}">
                  <a16:creationId xmlns:a16="http://schemas.microsoft.com/office/drawing/2014/main" id="{C95B83CB-5368-430F-A134-A8A0828FD5DF}"/>
                </a:ext>
              </a:extLst>
            </p:cNvPr>
            <p:cNvSpPr/>
            <p:nvPr/>
          </p:nvSpPr>
          <p:spPr>
            <a:xfrm>
              <a:off x="7529784" y="584582"/>
              <a:ext cx="3824016" cy="4100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상호명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음식 이름으로 검색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DD2A53F-81E3-4F9E-8AD1-1C3789333B4F}"/>
                </a:ext>
              </a:extLst>
            </p:cNvPr>
            <p:cNvSpPr/>
            <p:nvPr/>
          </p:nvSpPr>
          <p:spPr>
            <a:xfrm>
              <a:off x="10992637" y="692721"/>
              <a:ext cx="138281" cy="152721"/>
            </a:xfrm>
            <a:prstGeom prst="ellipse">
              <a:avLst/>
            </a:prstGeom>
            <a:noFill/>
            <a:ln w="28575"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119C3C8-14F9-4048-A4DF-D5DF49B98B60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H="1">
              <a:off x="10939452" y="823076"/>
              <a:ext cx="73436" cy="85021"/>
            </a:xfrm>
            <a:prstGeom prst="line">
              <a:avLst/>
            </a:prstGeom>
            <a:ln w="28575">
              <a:solidFill>
                <a:srgbClr val="FF4E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ADA8A07A-C75A-4CA7-9990-A365C1A669BE}"/>
                </a:ext>
              </a:extLst>
            </p:cNvPr>
            <p:cNvSpPr/>
            <p:nvPr/>
          </p:nvSpPr>
          <p:spPr>
            <a:xfrm rot="10800000">
              <a:off x="10681269" y="725377"/>
              <a:ext cx="195012" cy="155271"/>
            </a:xfrm>
            <a:prstGeom prst="triangle">
              <a:avLst/>
            </a:prstGeom>
            <a:solidFill>
              <a:srgbClr val="FF4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934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0E1E0DF-4473-4F09-8C66-8F3F494BC58D}"/>
              </a:ext>
            </a:extLst>
          </p:cNvPr>
          <p:cNvSpPr/>
          <p:nvPr/>
        </p:nvSpPr>
        <p:spPr>
          <a:xfrm>
            <a:off x="657610" y="1448141"/>
            <a:ext cx="5362974" cy="4034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97E2EB-4B4F-4C3F-85D5-4E0A6BFEA756}"/>
              </a:ext>
            </a:extLst>
          </p:cNvPr>
          <p:cNvSpPr/>
          <p:nvPr/>
        </p:nvSpPr>
        <p:spPr>
          <a:xfrm>
            <a:off x="1007949" y="2328273"/>
            <a:ext cx="4709031" cy="2697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8E03F-CE28-41E1-BA3E-FD281B905B3D}"/>
              </a:ext>
            </a:extLst>
          </p:cNvPr>
          <p:cNvSpPr txBox="1"/>
          <p:nvPr/>
        </p:nvSpPr>
        <p:spPr>
          <a:xfrm>
            <a:off x="1266367" y="262957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카테고리별 검색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667B48-E29C-4F3B-8FEC-153E84C76CC7}"/>
              </a:ext>
            </a:extLst>
          </p:cNvPr>
          <p:cNvSpPr/>
          <p:nvPr/>
        </p:nvSpPr>
        <p:spPr>
          <a:xfrm>
            <a:off x="1266367" y="3057483"/>
            <a:ext cx="725556" cy="408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EA50356-0D03-4F89-80A3-FD8FB322C474}"/>
              </a:ext>
            </a:extLst>
          </p:cNvPr>
          <p:cNvSpPr/>
          <p:nvPr/>
        </p:nvSpPr>
        <p:spPr>
          <a:xfrm>
            <a:off x="2036650" y="3057483"/>
            <a:ext cx="725556" cy="408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733C539-2DBF-455D-ADA9-D576C3A58568}"/>
              </a:ext>
            </a:extLst>
          </p:cNvPr>
          <p:cNvSpPr/>
          <p:nvPr/>
        </p:nvSpPr>
        <p:spPr>
          <a:xfrm>
            <a:off x="2806933" y="3057483"/>
            <a:ext cx="725556" cy="408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77FB01B-5922-4E1A-83BD-1FF902F4322D}"/>
              </a:ext>
            </a:extLst>
          </p:cNvPr>
          <p:cNvSpPr/>
          <p:nvPr/>
        </p:nvSpPr>
        <p:spPr>
          <a:xfrm>
            <a:off x="3577216" y="3057483"/>
            <a:ext cx="725556" cy="408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1767DBC-FD31-4C4F-A77F-9C7E494EEC3D}"/>
              </a:ext>
            </a:extLst>
          </p:cNvPr>
          <p:cNvSpPr/>
          <p:nvPr/>
        </p:nvSpPr>
        <p:spPr>
          <a:xfrm>
            <a:off x="4356380" y="3057483"/>
            <a:ext cx="725556" cy="408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pc="-1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15CA2D-1293-4CB7-BCA3-06DB2CF50AD4}"/>
              </a:ext>
            </a:extLst>
          </p:cNvPr>
          <p:cNvSpPr/>
          <p:nvPr/>
        </p:nvSpPr>
        <p:spPr>
          <a:xfrm>
            <a:off x="6254155" y="1448141"/>
            <a:ext cx="5362974" cy="4034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C58DB3-7523-48EE-8980-978D98F8065A}"/>
              </a:ext>
            </a:extLst>
          </p:cNvPr>
          <p:cNvSpPr/>
          <p:nvPr/>
        </p:nvSpPr>
        <p:spPr>
          <a:xfrm>
            <a:off x="6581126" y="2550841"/>
            <a:ext cx="1205310" cy="914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0844B9-E3EB-4F60-A27A-885824A7CD82}"/>
              </a:ext>
            </a:extLst>
          </p:cNvPr>
          <p:cNvSpPr txBox="1"/>
          <p:nvPr/>
        </p:nvSpPr>
        <p:spPr>
          <a:xfrm>
            <a:off x="7856010" y="2550841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상호명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B54673-63F8-41B3-8CAA-DECDBC086B6A}"/>
              </a:ext>
            </a:extLst>
          </p:cNvPr>
          <p:cNvSpPr/>
          <p:nvPr/>
        </p:nvSpPr>
        <p:spPr>
          <a:xfrm>
            <a:off x="6581126" y="3531433"/>
            <a:ext cx="1205310" cy="914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8B3146-DF00-4C0C-B242-AD1043F3BCF8}"/>
              </a:ext>
            </a:extLst>
          </p:cNvPr>
          <p:cNvSpPr txBox="1"/>
          <p:nvPr/>
        </p:nvSpPr>
        <p:spPr>
          <a:xfrm>
            <a:off x="7856010" y="3531433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상호명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ED24D3-03BC-46B5-83F3-F1DB5B579A16}"/>
              </a:ext>
            </a:extLst>
          </p:cNvPr>
          <p:cNvSpPr/>
          <p:nvPr/>
        </p:nvSpPr>
        <p:spPr>
          <a:xfrm>
            <a:off x="6581126" y="4498368"/>
            <a:ext cx="1205310" cy="914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F4DDA5-BD89-49D8-9804-FD5338942889}"/>
              </a:ext>
            </a:extLst>
          </p:cNvPr>
          <p:cNvSpPr txBox="1"/>
          <p:nvPr/>
        </p:nvSpPr>
        <p:spPr>
          <a:xfrm>
            <a:off x="7856010" y="4498368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상호명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21EFC-B9C4-4874-8ACF-7921E1E6F850}"/>
              </a:ext>
            </a:extLst>
          </p:cNvPr>
          <p:cNvSpPr txBox="1"/>
          <p:nvPr/>
        </p:nvSpPr>
        <p:spPr>
          <a:xfrm>
            <a:off x="657610" y="5482885"/>
            <a:ext cx="19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AC84A-3108-41BF-9F7C-EB7ACE3003D1}"/>
              </a:ext>
            </a:extLst>
          </p:cNvPr>
          <p:cNvSpPr txBox="1"/>
          <p:nvPr/>
        </p:nvSpPr>
        <p:spPr>
          <a:xfrm>
            <a:off x="6254155" y="5482885"/>
            <a:ext cx="229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결과 조회 화면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59AFD8-68A2-4E69-BFE2-B2AB733AF955}"/>
              </a:ext>
            </a:extLst>
          </p:cNvPr>
          <p:cNvSpPr/>
          <p:nvPr/>
        </p:nvSpPr>
        <p:spPr>
          <a:xfrm>
            <a:off x="6464532" y="2471328"/>
            <a:ext cx="4999382" cy="1060105"/>
          </a:xfrm>
          <a:prstGeom prst="rect">
            <a:avLst/>
          </a:prstGeom>
          <a:noFill/>
          <a:ln w="38100">
            <a:solidFill>
              <a:srgbClr val="FF4E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F612EA-31D8-41C3-9167-8055A530ECD9}"/>
              </a:ext>
            </a:extLst>
          </p:cNvPr>
          <p:cNvCxnSpPr>
            <a:cxnSpLocks/>
            <a:stCxn id="47" idx="3"/>
            <a:endCxn id="18" idx="1"/>
          </p:cNvCxnSpPr>
          <p:nvPr/>
        </p:nvCxnSpPr>
        <p:spPr>
          <a:xfrm>
            <a:off x="5716980" y="1913447"/>
            <a:ext cx="537175" cy="1552066"/>
          </a:xfrm>
          <a:prstGeom prst="straightConnector1">
            <a:avLst/>
          </a:prstGeom>
          <a:ln w="38100">
            <a:solidFill>
              <a:srgbClr val="FF4E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61F803-6153-4D90-8E99-1941ACE16C54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081936" y="3261498"/>
            <a:ext cx="1172219" cy="204015"/>
          </a:xfrm>
          <a:prstGeom prst="straightConnector1">
            <a:avLst/>
          </a:prstGeom>
          <a:ln w="38100">
            <a:solidFill>
              <a:srgbClr val="FF4E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2E214-A7BB-41F3-A3D2-6DC366DA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007949" y="1708410"/>
            <a:ext cx="4709031" cy="410073"/>
            <a:chOff x="1083365" y="1708410"/>
            <a:chExt cx="4709031" cy="410073"/>
          </a:xfrm>
        </p:grpSpPr>
        <p:sp>
          <p:nvSpPr>
            <p:cNvPr id="47" name="사각형: 둥근 모서리 25">
              <a:extLst>
                <a:ext uri="{FF2B5EF4-FFF2-40B4-BE49-F238E27FC236}">
                  <a16:creationId xmlns:a16="http://schemas.microsoft.com/office/drawing/2014/main" id="{DD1FA046-F200-473F-89A6-D0EBC40060EB}"/>
                </a:ext>
              </a:extLst>
            </p:cNvPr>
            <p:cNvSpPr/>
            <p:nvPr/>
          </p:nvSpPr>
          <p:spPr>
            <a:xfrm>
              <a:off x="1083365" y="1708410"/>
              <a:ext cx="4709031" cy="4100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상호명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음식 이름으로 검색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3EF38F3-50F1-490B-8593-76FC20A80E45}"/>
                </a:ext>
              </a:extLst>
            </p:cNvPr>
            <p:cNvSpPr/>
            <p:nvPr/>
          </p:nvSpPr>
          <p:spPr>
            <a:xfrm>
              <a:off x="5431233" y="1816549"/>
              <a:ext cx="138281" cy="152721"/>
            </a:xfrm>
            <a:prstGeom prst="ellipse">
              <a:avLst/>
            </a:prstGeom>
            <a:noFill/>
            <a:ln w="28575"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0F7E1E8-C387-4E27-B9CF-0019A6C883E5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 flipH="1">
              <a:off x="5378048" y="1946904"/>
              <a:ext cx="73436" cy="85021"/>
            </a:xfrm>
            <a:prstGeom prst="line">
              <a:avLst/>
            </a:prstGeom>
            <a:ln w="28575">
              <a:solidFill>
                <a:srgbClr val="FF4E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E5B5351D-BE65-4225-BF68-955012946F4E}"/>
                </a:ext>
              </a:extLst>
            </p:cNvPr>
            <p:cNvSpPr/>
            <p:nvPr/>
          </p:nvSpPr>
          <p:spPr>
            <a:xfrm rot="10800000">
              <a:off x="5119865" y="1849205"/>
              <a:ext cx="195012" cy="155271"/>
            </a:xfrm>
            <a:prstGeom prst="triangle">
              <a:avLst/>
            </a:prstGeom>
            <a:solidFill>
              <a:srgbClr val="FF4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09707" y="1708410"/>
            <a:ext cx="4709031" cy="410073"/>
            <a:chOff x="6656542" y="1708410"/>
            <a:chExt cx="4709031" cy="410073"/>
          </a:xfrm>
        </p:grpSpPr>
        <p:sp>
          <p:nvSpPr>
            <p:cNvPr id="52" name="사각형: 둥근 모서리 32">
              <a:extLst>
                <a:ext uri="{FF2B5EF4-FFF2-40B4-BE49-F238E27FC236}">
                  <a16:creationId xmlns:a16="http://schemas.microsoft.com/office/drawing/2014/main" id="{7DAF5AF8-F900-47F8-BFBB-971C7E49B6DE}"/>
                </a:ext>
              </a:extLst>
            </p:cNvPr>
            <p:cNvSpPr/>
            <p:nvPr/>
          </p:nvSpPr>
          <p:spPr>
            <a:xfrm>
              <a:off x="6656542" y="1708410"/>
              <a:ext cx="4709031" cy="41007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상호명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음식 이름으로 검색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FC5B68F-527A-4E45-AC5A-200D278546F1}"/>
                </a:ext>
              </a:extLst>
            </p:cNvPr>
            <p:cNvSpPr/>
            <p:nvPr/>
          </p:nvSpPr>
          <p:spPr>
            <a:xfrm>
              <a:off x="11004410" y="1816549"/>
              <a:ext cx="138281" cy="152721"/>
            </a:xfrm>
            <a:prstGeom prst="ellipse">
              <a:avLst/>
            </a:prstGeom>
            <a:noFill/>
            <a:ln w="28575"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8ADBDE6-EE3F-45F6-BF72-FEF5608749A1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 flipH="1">
              <a:off x="10951225" y="1946904"/>
              <a:ext cx="73436" cy="85021"/>
            </a:xfrm>
            <a:prstGeom prst="line">
              <a:avLst/>
            </a:prstGeom>
            <a:ln w="28575">
              <a:solidFill>
                <a:srgbClr val="FF4E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BE03FC5C-0958-4B32-B85D-6CDA352533FA}"/>
                </a:ext>
              </a:extLst>
            </p:cNvPr>
            <p:cNvSpPr/>
            <p:nvPr/>
          </p:nvSpPr>
          <p:spPr>
            <a:xfrm rot="10800000">
              <a:off x="10693042" y="1849205"/>
              <a:ext cx="195012" cy="155271"/>
            </a:xfrm>
            <a:prstGeom prst="triangle">
              <a:avLst/>
            </a:prstGeom>
            <a:solidFill>
              <a:srgbClr val="FF4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27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312A9495-0529-4577-8A55-E038F9CEF617}"/>
              </a:ext>
            </a:extLst>
          </p:cNvPr>
          <p:cNvSpPr txBox="1"/>
          <p:nvPr/>
        </p:nvSpPr>
        <p:spPr>
          <a:xfrm>
            <a:off x="480769" y="5582344"/>
            <a:ext cx="23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하트를 일정 수 이상 받은 </a:t>
            </a:r>
            <a:endParaRPr lang="en-US" altLang="ko-KR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유저에게 부여한다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780909" y="90312"/>
            <a:ext cx="10136527" cy="6711213"/>
            <a:chOff x="2733774" y="0"/>
            <a:chExt cx="10136527" cy="671121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86EA89A-28FD-46B6-B0E9-7F49E322CF84}"/>
                </a:ext>
              </a:extLst>
            </p:cNvPr>
            <p:cNvSpPr/>
            <p:nvPr/>
          </p:nvSpPr>
          <p:spPr>
            <a:xfrm>
              <a:off x="2999090" y="0"/>
              <a:ext cx="5362974" cy="6708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0808FC-DBDB-4683-BA04-7A1DD4F6F019}"/>
                </a:ext>
              </a:extLst>
            </p:cNvPr>
            <p:cNvSpPr/>
            <p:nvPr/>
          </p:nvSpPr>
          <p:spPr>
            <a:xfrm>
              <a:off x="3206562" y="0"/>
              <a:ext cx="4948029" cy="1542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62CEF-FD7E-4513-B0B1-5A1C7F009FF1}"/>
                </a:ext>
              </a:extLst>
            </p:cNvPr>
            <p:cNvSpPr txBox="1"/>
            <p:nvPr/>
          </p:nvSpPr>
          <p:spPr>
            <a:xfrm>
              <a:off x="3206562" y="1237007"/>
              <a:ext cx="2902227" cy="2502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14000"/>
                </a:lnSpc>
              </a:pPr>
              <a:r>
                <a:rPr lang="ko-KR" altLang="en-US" spc="-15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소개글</a:t>
              </a:r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</a:t>
              </a:r>
            </a:p>
            <a:p>
              <a:pPr>
                <a:lnSpc>
                  <a:spcPct val="114000"/>
                </a:lnSpc>
              </a:pPr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운영시간</a:t>
              </a:r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</a:t>
              </a:r>
            </a:p>
            <a:p>
              <a:pPr>
                <a:lnSpc>
                  <a:spcPct val="114000"/>
                </a:lnSpc>
              </a:pPr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전화번호</a:t>
              </a:r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</a:t>
              </a:r>
            </a:p>
            <a:p>
              <a:pPr>
                <a:lnSpc>
                  <a:spcPct val="114000"/>
                </a:lnSpc>
              </a:pPr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</a:t>
              </a:r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가격</a:t>
              </a:r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</a:t>
              </a:r>
            </a:p>
            <a:p>
              <a:pPr>
                <a:lnSpc>
                  <a:spcPct val="114000"/>
                </a:lnSpc>
              </a:pPr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위생</a:t>
              </a:r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</a:t>
              </a:r>
            </a:p>
            <a:p>
              <a:endPara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0065D1-4825-4EB6-9CA5-9CAB18EC17E0}"/>
                </a:ext>
              </a:extLst>
            </p:cNvPr>
            <p:cNvSpPr/>
            <p:nvPr/>
          </p:nvSpPr>
          <p:spPr>
            <a:xfrm>
              <a:off x="3249113" y="3140075"/>
              <a:ext cx="4948029" cy="97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en-US" altLang="ko-KR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지도</a:t>
              </a:r>
              <a:endPara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BB2ACD-377C-48A5-AB43-1B07C9D88DF3}"/>
                </a:ext>
              </a:extLst>
            </p:cNvPr>
            <p:cNvSpPr txBox="1"/>
            <p:nvPr/>
          </p:nvSpPr>
          <p:spPr>
            <a:xfrm>
              <a:off x="5305812" y="685521"/>
              <a:ext cx="834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상호명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8F9F86-77F3-4C90-B89C-11DBAA4CD992}"/>
                </a:ext>
              </a:extLst>
            </p:cNvPr>
            <p:cNvSpPr txBox="1"/>
            <p:nvPr/>
          </p:nvSpPr>
          <p:spPr>
            <a:xfrm>
              <a:off x="5389897" y="239283"/>
              <a:ext cx="581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125EFF-94D4-425E-94D3-75C6B5CE54C6}"/>
                </a:ext>
              </a:extLst>
            </p:cNvPr>
            <p:cNvSpPr/>
            <p:nvPr/>
          </p:nvSpPr>
          <p:spPr>
            <a:xfrm>
              <a:off x="3249113" y="4194314"/>
              <a:ext cx="4905478" cy="2514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7464AA8-573D-499F-A1B4-2BC7CEE48B61}"/>
                </a:ext>
              </a:extLst>
            </p:cNvPr>
            <p:cNvSpPr/>
            <p:nvPr/>
          </p:nvSpPr>
          <p:spPr>
            <a:xfrm>
              <a:off x="4392031" y="4762149"/>
              <a:ext cx="3682924" cy="8925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</a:t>
              </a:r>
              <a:r>
                <a:rPr lang="en-US" altLang="ko-KR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글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FF97382-01D4-453D-A4C4-604AD6453BD8}"/>
                </a:ext>
              </a:extLst>
            </p:cNvPr>
            <p:cNvSpPr/>
            <p:nvPr/>
          </p:nvSpPr>
          <p:spPr>
            <a:xfrm>
              <a:off x="3581162" y="4770118"/>
              <a:ext cx="478822" cy="4669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755D77E-B24D-4C46-9D6B-7F95FB724953}"/>
                </a:ext>
              </a:extLst>
            </p:cNvPr>
            <p:cNvSpPr/>
            <p:nvPr/>
          </p:nvSpPr>
          <p:spPr>
            <a:xfrm>
              <a:off x="3357341" y="5276483"/>
              <a:ext cx="926463" cy="3781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작성자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C8A253-048F-44F6-B6EB-0832E0E9778D}"/>
                </a:ext>
              </a:extLst>
            </p:cNvPr>
            <p:cNvSpPr txBox="1"/>
            <p:nvPr/>
          </p:nvSpPr>
          <p:spPr>
            <a:xfrm>
              <a:off x="3332238" y="4271635"/>
              <a:ext cx="1325437" cy="37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최근 리뷰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34AF178-6F09-48E9-8C8F-77AFD0ED92A3}"/>
                </a:ext>
              </a:extLst>
            </p:cNvPr>
            <p:cNvSpPr/>
            <p:nvPr/>
          </p:nvSpPr>
          <p:spPr>
            <a:xfrm>
              <a:off x="6108789" y="4269691"/>
              <a:ext cx="1966166" cy="41630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리뷰 작성하기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C6B0A2-8E13-472B-9A79-E8D6314ADF44}"/>
                </a:ext>
              </a:extLst>
            </p:cNvPr>
            <p:cNvSpPr/>
            <p:nvPr/>
          </p:nvSpPr>
          <p:spPr>
            <a:xfrm>
              <a:off x="4393927" y="5818688"/>
              <a:ext cx="3682924" cy="8925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</a:t>
              </a:r>
              <a:r>
                <a:rPr lang="en-US" altLang="ko-KR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글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0E012E-6E5F-4BF3-BB04-17675470089D}"/>
                </a:ext>
              </a:extLst>
            </p:cNvPr>
            <p:cNvSpPr/>
            <p:nvPr/>
          </p:nvSpPr>
          <p:spPr>
            <a:xfrm>
              <a:off x="3583058" y="5826657"/>
              <a:ext cx="478822" cy="4669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8C8A9ED-2562-4291-8823-67C2CA8EAA5F}"/>
                </a:ext>
              </a:extLst>
            </p:cNvPr>
            <p:cNvSpPr/>
            <p:nvPr/>
          </p:nvSpPr>
          <p:spPr>
            <a:xfrm>
              <a:off x="3359237" y="6333022"/>
              <a:ext cx="926463" cy="3781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작성자</a:t>
              </a:r>
            </a:p>
          </p:txBody>
        </p:sp>
        <p:sp>
          <p:nvSpPr>
            <p:cNvPr id="31" name="리본: 위로 기울어짐 30">
              <a:extLst>
                <a:ext uri="{FF2B5EF4-FFF2-40B4-BE49-F238E27FC236}">
                  <a16:creationId xmlns:a16="http://schemas.microsoft.com/office/drawing/2014/main" id="{99094B3E-CDA1-47D4-BDE2-C699E98BA873}"/>
                </a:ext>
              </a:extLst>
            </p:cNvPr>
            <p:cNvSpPr/>
            <p:nvPr/>
          </p:nvSpPr>
          <p:spPr>
            <a:xfrm>
              <a:off x="3357341" y="6092687"/>
              <a:ext cx="926463" cy="200943"/>
            </a:xfrm>
            <a:prstGeom prst="ribbon2">
              <a:avLst/>
            </a:prstGeom>
            <a:solidFill>
              <a:srgbClr val="EDE57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화살표: 왼쪽 13">
              <a:extLst>
                <a:ext uri="{FF2B5EF4-FFF2-40B4-BE49-F238E27FC236}">
                  <a16:creationId xmlns:a16="http://schemas.microsoft.com/office/drawing/2014/main" id="{AE94E446-C87B-4317-A203-0F3A854CF689}"/>
                </a:ext>
              </a:extLst>
            </p:cNvPr>
            <p:cNvSpPr/>
            <p:nvPr/>
          </p:nvSpPr>
          <p:spPr>
            <a:xfrm>
              <a:off x="3357341" y="143551"/>
              <a:ext cx="491844" cy="280398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40A266-C3FD-4BB4-B503-D3D52831012C}"/>
                </a:ext>
              </a:extLst>
            </p:cNvPr>
            <p:cNvSpPr txBox="1"/>
            <p:nvPr/>
          </p:nvSpPr>
          <p:spPr>
            <a:xfrm>
              <a:off x="8626293" y="143551"/>
              <a:ext cx="3786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음식점 정보 제공 화면</a:t>
              </a:r>
              <a:endParaRPr lang="en-US" altLang="ko-KR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하트 19">
              <a:extLst>
                <a:ext uri="{FF2B5EF4-FFF2-40B4-BE49-F238E27FC236}">
                  <a16:creationId xmlns:a16="http://schemas.microsoft.com/office/drawing/2014/main" id="{250DAE39-495A-4AC1-A6E9-97B51F78A8C1}"/>
                </a:ext>
              </a:extLst>
            </p:cNvPr>
            <p:cNvSpPr/>
            <p:nvPr/>
          </p:nvSpPr>
          <p:spPr>
            <a:xfrm>
              <a:off x="7652258" y="5953539"/>
              <a:ext cx="288235" cy="238644"/>
            </a:xfrm>
            <a:prstGeom prst="hear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51E09D43-5C94-4865-B452-23F7B32A49FC}"/>
                </a:ext>
              </a:extLst>
            </p:cNvPr>
            <p:cNvSpPr/>
            <p:nvPr/>
          </p:nvSpPr>
          <p:spPr>
            <a:xfrm>
              <a:off x="7652258" y="4884282"/>
              <a:ext cx="288235" cy="238644"/>
            </a:xfrm>
            <a:prstGeom prst="heart">
              <a:avLst/>
            </a:prstGeom>
            <a:solidFill>
              <a:srgbClr val="FF4E5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BDAE7-E02F-483E-8154-D39E3E252811}"/>
                </a:ext>
              </a:extLst>
            </p:cNvPr>
            <p:cNvSpPr txBox="1"/>
            <p:nvPr/>
          </p:nvSpPr>
          <p:spPr>
            <a:xfrm>
              <a:off x="8944345" y="4194314"/>
              <a:ext cx="3786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회원만 리뷰를 작성할 수 있음</a:t>
              </a:r>
              <a:endPara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리뷰 작성 화면</a:t>
              </a:r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슬라이드 </a:t>
              </a:r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8)</a:t>
              </a:r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이동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578661-7C12-4747-9FCC-EEA6B9A17995}"/>
                </a:ext>
              </a:extLst>
            </p:cNvPr>
            <p:cNvSpPr txBox="1"/>
            <p:nvPr/>
          </p:nvSpPr>
          <p:spPr>
            <a:xfrm>
              <a:off x="8944345" y="4976008"/>
              <a:ext cx="3925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리뷰가 도움이 되었을 경우 누른다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1709709-ED4D-4D95-984F-3AA842F4F00F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8074955" y="4477844"/>
              <a:ext cx="869390" cy="39636"/>
            </a:xfrm>
            <a:prstGeom prst="straightConnector1">
              <a:avLst/>
            </a:prstGeom>
            <a:ln w="19050">
              <a:solidFill>
                <a:srgbClr val="FF4E55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6943D22A-236B-4CC1-AD92-9C8D5023B117}"/>
                </a:ext>
              </a:extLst>
            </p:cNvPr>
            <p:cNvCxnSpPr>
              <a:cxnSpLocks/>
              <a:stCxn id="40" idx="1"/>
              <a:endCxn id="41" idx="1"/>
            </p:cNvCxnSpPr>
            <p:nvPr/>
          </p:nvCxnSpPr>
          <p:spPr>
            <a:xfrm>
              <a:off x="7796376" y="5122926"/>
              <a:ext cx="1147969" cy="37748"/>
            </a:xfrm>
            <a:prstGeom prst="straightConnector1">
              <a:avLst/>
            </a:prstGeom>
            <a:ln w="19050">
              <a:solidFill>
                <a:srgbClr val="FF4E55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7FBCBB1-5954-43FE-A95B-4C018F3CCDEF}"/>
                </a:ext>
              </a:extLst>
            </p:cNvPr>
            <p:cNvCxnSpPr>
              <a:cxnSpLocks/>
              <a:stCxn id="31" idx="1"/>
              <a:endCxn id="42" idx="3"/>
            </p:cNvCxnSpPr>
            <p:nvPr/>
          </p:nvCxnSpPr>
          <p:spPr>
            <a:xfrm flipH="1" flipV="1">
              <a:off x="2733774" y="5905510"/>
              <a:ext cx="739375" cy="304394"/>
            </a:xfrm>
            <a:prstGeom prst="straightConnector1">
              <a:avLst/>
            </a:prstGeom>
            <a:ln w="19050">
              <a:solidFill>
                <a:srgbClr val="FF4E55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5BA667-90B4-4DEF-A010-8171541C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93" y="4345369"/>
            <a:ext cx="230722" cy="23072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20A2386-FB00-43E8-87B5-31A67F7F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b="1498"/>
          <a:stretch>
            <a:fillRect/>
          </a:stretch>
        </p:blipFill>
        <p:spPr bwMode="auto">
          <a:xfrm>
            <a:off x="5520439" y="3237824"/>
            <a:ext cx="499646" cy="501471"/>
          </a:xfrm>
          <a:custGeom>
            <a:avLst/>
            <a:gdLst>
              <a:gd name="connsiteX0" fmla="*/ 233255 w 2103340"/>
              <a:gd name="connsiteY0" fmla="*/ 0 h 2111023"/>
              <a:gd name="connsiteX1" fmla="*/ 1909869 w 2103340"/>
              <a:gd name="connsiteY1" fmla="*/ 0 h 2111023"/>
              <a:gd name="connsiteX2" fmla="*/ 1972497 w 2103340"/>
              <a:gd name="connsiteY2" fmla="*/ 33994 h 2111023"/>
              <a:gd name="connsiteX3" fmla="*/ 2077030 w 2103340"/>
              <a:gd name="connsiteY3" fmla="*/ 138526 h 2111023"/>
              <a:gd name="connsiteX4" fmla="*/ 2103340 w 2103340"/>
              <a:gd name="connsiteY4" fmla="*/ 186999 h 2111023"/>
              <a:gd name="connsiteX5" fmla="*/ 2103340 w 2103340"/>
              <a:gd name="connsiteY5" fmla="*/ 1891923 h 2111023"/>
              <a:gd name="connsiteX6" fmla="*/ 2077030 w 2103340"/>
              <a:gd name="connsiteY6" fmla="*/ 1940396 h 2111023"/>
              <a:gd name="connsiteX7" fmla="*/ 1756119 w 2103340"/>
              <a:gd name="connsiteY7" fmla="*/ 2111023 h 2111023"/>
              <a:gd name="connsiteX8" fmla="*/ 387005 w 2103340"/>
              <a:gd name="connsiteY8" fmla="*/ 2111023 h 2111023"/>
              <a:gd name="connsiteX9" fmla="*/ 0 w 2103340"/>
              <a:gd name="connsiteY9" fmla="*/ 1724018 h 2111023"/>
              <a:gd name="connsiteX10" fmla="*/ 0 w 2103340"/>
              <a:gd name="connsiteY10" fmla="*/ 354904 h 2111023"/>
              <a:gd name="connsiteX11" fmla="*/ 170627 w 2103340"/>
              <a:gd name="connsiteY11" fmla="*/ 33994 h 211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03340" h="2111023">
                <a:moveTo>
                  <a:pt x="233255" y="0"/>
                </a:moveTo>
                <a:lnTo>
                  <a:pt x="1909869" y="0"/>
                </a:lnTo>
                <a:lnTo>
                  <a:pt x="1972497" y="33994"/>
                </a:lnTo>
                <a:cubicBezTo>
                  <a:pt x="2013675" y="61813"/>
                  <a:pt x="2049211" y="97348"/>
                  <a:pt x="2077030" y="138526"/>
                </a:cubicBezTo>
                <a:lnTo>
                  <a:pt x="2103340" y="186999"/>
                </a:lnTo>
                <a:lnTo>
                  <a:pt x="2103340" y="1891923"/>
                </a:lnTo>
                <a:lnTo>
                  <a:pt x="2077030" y="1940396"/>
                </a:lnTo>
                <a:cubicBezTo>
                  <a:pt x="2007482" y="2043340"/>
                  <a:pt x="1889705" y="2111023"/>
                  <a:pt x="1756119" y="2111023"/>
                </a:cubicBezTo>
                <a:lnTo>
                  <a:pt x="387005" y="2111023"/>
                </a:lnTo>
                <a:cubicBezTo>
                  <a:pt x="173268" y="2111023"/>
                  <a:pt x="0" y="1937755"/>
                  <a:pt x="0" y="1724018"/>
                </a:cubicBezTo>
                <a:lnTo>
                  <a:pt x="0" y="354904"/>
                </a:lnTo>
                <a:cubicBezTo>
                  <a:pt x="0" y="221319"/>
                  <a:pt x="67683" y="103541"/>
                  <a:pt x="170627" y="339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594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390B6-D7C5-49D1-8710-98FB185D507A}"/>
              </a:ext>
            </a:extLst>
          </p:cNvPr>
          <p:cNvSpPr/>
          <p:nvPr/>
        </p:nvSpPr>
        <p:spPr>
          <a:xfrm>
            <a:off x="329243" y="231092"/>
            <a:ext cx="5362974" cy="608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469E7B-E768-4B03-B4A0-4620D502C400}"/>
              </a:ext>
            </a:extLst>
          </p:cNvPr>
          <p:cNvGrpSpPr/>
          <p:nvPr/>
        </p:nvGrpSpPr>
        <p:grpSpPr>
          <a:xfrm>
            <a:off x="728787" y="1935536"/>
            <a:ext cx="4505931" cy="3572039"/>
            <a:chOff x="874643" y="1391479"/>
            <a:chExt cx="4335590" cy="35720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68F48E-D0F7-4B42-B723-6C5D0A37D444}"/>
                </a:ext>
              </a:extLst>
            </p:cNvPr>
            <p:cNvSpPr/>
            <p:nvPr/>
          </p:nvSpPr>
          <p:spPr>
            <a:xfrm>
              <a:off x="904822" y="2932193"/>
              <a:ext cx="4305411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입력란</a:t>
              </a:r>
              <a:endParaRPr lang="en-US" altLang="ko-KR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B5C391-7497-4893-94FD-1966BC58AC0C}"/>
                </a:ext>
              </a:extLst>
            </p:cNvPr>
            <p:cNvSpPr txBox="1"/>
            <p:nvPr/>
          </p:nvSpPr>
          <p:spPr>
            <a:xfrm>
              <a:off x="874643" y="1391479"/>
              <a:ext cx="1300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리뷰 작성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345C4D-2385-43A1-8FE2-0829A009A0B6}"/>
              </a:ext>
            </a:extLst>
          </p:cNvPr>
          <p:cNvSpPr txBox="1"/>
          <p:nvPr/>
        </p:nvSpPr>
        <p:spPr>
          <a:xfrm>
            <a:off x="728787" y="2519096"/>
            <a:ext cx="84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260C8DA-C430-417A-AC2B-DA0D714DC220}"/>
              </a:ext>
            </a:extLst>
          </p:cNvPr>
          <p:cNvSpPr/>
          <p:nvPr/>
        </p:nvSpPr>
        <p:spPr>
          <a:xfrm>
            <a:off x="1572210" y="2519096"/>
            <a:ext cx="681643" cy="408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만족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A0BBD-623B-4803-A9F7-080B9E8EE63D}"/>
              </a:ext>
            </a:extLst>
          </p:cNvPr>
          <p:cNvSpPr/>
          <p:nvPr/>
        </p:nvSpPr>
        <p:spPr>
          <a:xfrm>
            <a:off x="2351528" y="2519096"/>
            <a:ext cx="681643" cy="408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39426A2-0C27-4246-84CC-B893F9847C51}"/>
              </a:ext>
            </a:extLst>
          </p:cNvPr>
          <p:cNvSpPr/>
          <p:nvPr/>
        </p:nvSpPr>
        <p:spPr>
          <a:xfrm>
            <a:off x="3130846" y="2519096"/>
            <a:ext cx="951807" cy="408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불만족</a:t>
            </a:r>
            <a:endParaRPr lang="ko-KR" altLang="en-US" spc="-1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5AB58-14C5-46F6-A42F-C098BCAC305A}"/>
              </a:ext>
            </a:extLst>
          </p:cNvPr>
          <p:cNvSpPr txBox="1"/>
          <p:nvPr/>
        </p:nvSpPr>
        <p:spPr>
          <a:xfrm>
            <a:off x="749249" y="3063633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1338FF-E513-41A7-BF3E-266B05F87E0E}"/>
              </a:ext>
            </a:extLst>
          </p:cNvPr>
          <p:cNvSpPr/>
          <p:nvPr/>
        </p:nvSpPr>
        <p:spPr>
          <a:xfrm>
            <a:off x="432980" y="231092"/>
            <a:ext cx="5051766" cy="1542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D4D98-370F-438F-85C5-B0182F8D12EC}"/>
              </a:ext>
            </a:extLst>
          </p:cNvPr>
          <p:cNvSpPr txBox="1"/>
          <p:nvPr/>
        </p:nvSpPr>
        <p:spPr>
          <a:xfrm>
            <a:off x="2591101" y="951584"/>
            <a:ext cx="86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상호명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145A8-FFA5-4941-BAE1-5C1651713A18}"/>
              </a:ext>
            </a:extLst>
          </p:cNvPr>
          <p:cNvSpPr txBox="1"/>
          <p:nvPr/>
        </p:nvSpPr>
        <p:spPr>
          <a:xfrm>
            <a:off x="2658765" y="523598"/>
            <a:ext cx="6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0A16A6E-8CD6-4098-8681-39453E9F0214}"/>
              </a:ext>
            </a:extLst>
          </p:cNvPr>
          <p:cNvSpPr/>
          <p:nvPr/>
        </p:nvSpPr>
        <p:spPr>
          <a:xfrm>
            <a:off x="3368444" y="5667616"/>
            <a:ext cx="1866274" cy="3886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완료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375B07A3-4130-43F5-A458-98BA2C81CEB6}"/>
              </a:ext>
            </a:extLst>
          </p:cNvPr>
          <p:cNvSpPr/>
          <p:nvPr/>
        </p:nvSpPr>
        <p:spPr>
          <a:xfrm>
            <a:off x="536716" y="374643"/>
            <a:ext cx="491844" cy="280398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439E5-2370-4DAA-8302-8A056699E7C1}"/>
              </a:ext>
            </a:extLst>
          </p:cNvPr>
          <p:cNvSpPr txBox="1"/>
          <p:nvPr/>
        </p:nvSpPr>
        <p:spPr>
          <a:xfrm>
            <a:off x="309891" y="6358107"/>
            <a:ext cx="218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화면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EB6086-66F3-4966-88DC-060593EEE6F8}"/>
              </a:ext>
            </a:extLst>
          </p:cNvPr>
          <p:cNvSpPr/>
          <p:nvPr/>
        </p:nvSpPr>
        <p:spPr>
          <a:xfrm>
            <a:off x="845939" y="3585548"/>
            <a:ext cx="1701921" cy="525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첨부하기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D7AC5C-F31B-4D77-94AB-AC8CA82F4039}"/>
              </a:ext>
            </a:extLst>
          </p:cNvPr>
          <p:cNvSpPr/>
          <p:nvPr/>
        </p:nvSpPr>
        <p:spPr>
          <a:xfrm>
            <a:off x="5915655" y="226739"/>
            <a:ext cx="5952009" cy="467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C085E0-5D78-4E44-9670-C8CB0A4E28FD}"/>
              </a:ext>
            </a:extLst>
          </p:cNvPr>
          <p:cNvSpPr txBox="1"/>
          <p:nvPr/>
        </p:nvSpPr>
        <p:spPr>
          <a:xfrm>
            <a:off x="8452776" y="546269"/>
            <a:ext cx="97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7F1DB8-6802-4709-972A-5901184910D0}"/>
              </a:ext>
            </a:extLst>
          </p:cNvPr>
          <p:cNvGrpSpPr/>
          <p:nvPr/>
        </p:nvGrpSpPr>
        <p:grpSpPr>
          <a:xfrm>
            <a:off x="6442406" y="1242115"/>
            <a:ext cx="3600162" cy="467139"/>
            <a:chOff x="874643" y="1361661"/>
            <a:chExt cx="3091069" cy="46713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5F5406-C401-48C3-ABC6-131E72AD14E3}"/>
                </a:ext>
              </a:extLst>
            </p:cNvPr>
            <p:cNvSpPr/>
            <p:nvPr/>
          </p:nvSpPr>
          <p:spPr>
            <a:xfrm>
              <a:off x="1718313" y="1361661"/>
              <a:ext cx="2247399" cy="467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60C7C9-A47A-4821-A1DF-908CFCA986F9}"/>
                </a:ext>
              </a:extLst>
            </p:cNvPr>
            <p:cNvSpPr txBox="1"/>
            <p:nvPr/>
          </p:nvSpPr>
          <p:spPr>
            <a:xfrm>
              <a:off x="874643" y="1391479"/>
              <a:ext cx="843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이름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A16CF8-3B9E-4DD8-A565-D1689CB5A607}"/>
              </a:ext>
            </a:extLst>
          </p:cNvPr>
          <p:cNvGrpSpPr/>
          <p:nvPr/>
        </p:nvGrpSpPr>
        <p:grpSpPr>
          <a:xfrm>
            <a:off x="6455983" y="1746923"/>
            <a:ext cx="3586585" cy="467139"/>
            <a:chOff x="874643" y="1361661"/>
            <a:chExt cx="3091069" cy="46713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A426DEA-3D7C-474C-AF09-4453A87AC36B}"/>
                </a:ext>
              </a:extLst>
            </p:cNvPr>
            <p:cNvSpPr/>
            <p:nvPr/>
          </p:nvSpPr>
          <p:spPr>
            <a:xfrm>
              <a:off x="1709806" y="1361661"/>
              <a:ext cx="2255906" cy="467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7D5692-2648-4E9F-9887-0B01BBDB5A56}"/>
                </a:ext>
              </a:extLst>
            </p:cNvPr>
            <p:cNvSpPr txBox="1"/>
            <p:nvPr/>
          </p:nvSpPr>
          <p:spPr>
            <a:xfrm>
              <a:off x="874643" y="1391479"/>
              <a:ext cx="835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ID</a:t>
              </a:r>
              <a:endPara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866DE77-92FE-442D-8039-903433A787C2}"/>
              </a:ext>
            </a:extLst>
          </p:cNvPr>
          <p:cNvGrpSpPr/>
          <p:nvPr/>
        </p:nvGrpSpPr>
        <p:grpSpPr>
          <a:xfrm>
            <a:off x="6578504" y="2257352"/>
            <a:ext cx="3464064" cy="467139"/>
            <a:chOff x="874643" y="1361661"/>
            <a:chExt cx="3091070" cy="46713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FF4742-2C54-4D6A-BE5A-0225C0E20485}"/>
                </a:ext>
              </a:extLst>
            </p:cNvPr>
            <p:cNvSpPr/>
            <p:nvPr/>
          </p:nvSpPr>
          <p:spPr>
            <a:xfrm>
              <a:off x="1630017" y="1361661"/>
              <a:ext cx="2335696" cy="467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E0EF38-D8DA-4FA4-9BBC-8DE7134D1B37}"/>
                </a:ext>
              </a:extLst>
            </p:cNvPr>
            <p:cNvSpPr txBox="1"/>
            <p:nvPr/>
          </p:nvSpPr>
          <p:spPr>
            <a:xfrm>
              <a:off x="874643" y="1391479"/>
              <a:ext cx="755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PW</a:t>
              </a:r>
              <a:endPara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2988E9-82F2-4357-B703-2206F34F043F}"/>
              </a:ext>
            </a:extLst>
          </p:cNvPr>
          <p:cNvGrpSpPr/>
          <p:nvPr/>
        </p:nvGrpSpPr>
        <p:grpSpPr>
          <a:xfrm>
            <a:off x="6442407" y="2771124"/>
            <a:ext cx="3600161" cy="467139"/>
            <a:chOff x="1187324" y="1417943"/>
            <a:chExt cx="2887548" cy="46713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7FCBC86-A7D3-49C2-AC9A-10833B231876}"/>
                </a:ext>
              </a:extLst>
            </p:cNvPr>
            <p:cNvSpPr/>
            <p:nvPr/>
          </p:nvSpPr>
          <p:spPr>
            <a:xfrm>
              <a:off x="1975445" y="1417943"/>
              <a:ext cx="2099427" cy="467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A5FA39-18D4-47A1-8B50-7D5474A54DBB}"/>
                </a:ext>
              </a:extLst>
            </p:cNvPr>
            <p:cNvSpPr txBox="1"/>
            <p:nvPr/>
          </p:nvSpPr>
          <p:spPr>
            <a:xfrm>
              <a:off x="1187324" y="1457093"/>
              <a:ext cx="788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전화번호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F50597-82CF-417F-BB54-E1BD6DA7E082}"/>
              </a:ext>
            </a:extLst>
          </p:cNvPr>
          <p:cNvGrpSpPr/>
          <p:nvPr/>
        </p:nvGrpSpPr>
        <p:grpSpPr>
          <a:xfrm>
            <a:off x="6454521" y="3287836"/>
            <a:ext cx="3588045" cy="467139"/>
            <a:chOff x="874643" y="1343396"/>
            <a:chExt cx="2758253" cy="46713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C3FA8A9-797E-47AC-80B4-450DA2FC4FA2}"/>
                </a:ext>
              </a:extLst>
            </p:cNvPr>
            <p:cNvSpPr/>
            <p:nvPr/>
          </p:nvSpPr>
          <p:spPr>
            <a:xfrm>
              <a:off x="1620703" y="1343396"/>
              <a:ext cx="2012193" cy="467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학교 이메일 주소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ECCF3C-B057-44C5-A970-BEC440D470F0}"/>
                </a:ext>
              </a:extLst>
            </p:cNvPr>
            <p:cNvSpPr txBox="1"/>
            <p:nvPr/>
          </p:nvSpPr>
          <p:spPr>
            <a:xfrm>
              <a:off x="874643" y="1391479"/>
              <a:ext cx="755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pc="-15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이메일</a:t>
              </a:r>
              <a:endPara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F1859D-6636-43EF-8458-2292C3E32505}"/>
              </a:ext>
            </a:extLst>
          </p:cNvPr>
          <p:cNvSpPr/>
          <p:nvPr/>
        </p:nvSpPr>
        <p:spPr>
          <a:xfrm>
            <a:off x="10174989" y="3301243"/>
            <a:ext cx="1186070" cy="4209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인증하기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CE62808-34E4-4A6B-B9D6-D1F180C4D2F0}"/>
              </a:ext>
            </a:extLst>
          </p:cNvPr>
          <p:cNvSpPr/>
          <p:nvPr/>
        </p:nvSpPr>
        <p:spPr>
          <a:xfrm>
            <a:off x="8211594" y="4311721"/>
            <a:ext cx="1500808" cy="3975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가입하기</a:t>
            </a:r>
          </a:p>
        </p:txBody>
      </p:sp>
      <p:sp>
        <p:nvSpPr>
          <p:cNvPr id="38" name="화살표: 왼쪽 37">
            <a:extLst>
              <a:ext uri="{FF2B5EF4-FFF2-40B4-BE49-F238E27FC236}">
                <a16:creationId xmlns:a16="http://schemas.microsoft.com/office/drawing/2014/main" id="{D9C3B5F6-FC0D-4872-B28F-032E1DAACDDD}"/>
              </a:ext>
            </a:extLst>
          </p:cNvPr>
          <p:cNvSpPr/>
          <p:nvPr/>
        </p:nvSpPr>
        <p:spPr>
          <a:xfrm>
            <a:off x="6179184" y="393601"/>
            <a:ext cx="491844" cy="280398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E0BE3C1-5676-4349-A280-833FC8C0A9A4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flipH="1">
            <a:off x="10285343" y="3722145"/>
            <a:ext cx="482681" cy="2122164"/>
          </a:xfrm>
          <a:prstGeom prst="straightConnector1">
            <a:avLst/>
          </a:prstGeom>
          <a:ln w="19050">
            <a:solidFill>
              <a:srgbClr val="FF4E5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BDFDE9-F72D-4856-BE8F-BCFF03C876D2}"/>
              </a:ext>
            </a:extLst>
          </p:cNvPr>
          <p:cNvSpPr txBox="1"/>
          <p:nvPr/>
        </p:nvSpPr>
        <p:spPr>
          <a:xfrm>
            <a:off x="8941904" y="5844309"/>
            <a:ext cx="268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이메일란에</a:t>
            </a:r>
            <a:r>
              <a: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기재한 학교 메일로 인증 번호를 보낸다</a:t>
            </a:r>
            <a:r>
              <a:rPr lang="en-US" altLang="ko-KR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498D677-4B88-4DA4-BFCD-C9A25E6B7D05}"/>
              </a:ext>
            </a:extLst>
          </p:cNvPr>
          <p:cNvGrpSpPr/>
          <p:nvPr/>
        </p:nvGrpSpPr>
        <p:grpSpPr>
          <a:xfrm>
            <a:off x="6430290" y="3808219"/>
            <a:ext cx="3612278" cy="467139"/>
            <a:chOff x="1187322" y="1408516"/>
            <a:chExt cx="2897267" cy="46713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8FB0854-46CE-472E-BA2A-0EB730075967}"/>
                </a:ext>
              </a:extLst>
            </p:cNvPr>
            <p:cNvSpPr/>
            <p:nvPr/>
          </p:nvSpPr>
          <p:spPr>
            <a:xfrm>
              <a:off x="1985163" y="1408516"/>
              <a:ext cx="2099426" cy="467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8EFF79-641F-472E-9BC4-DB46C8EE56DE}"/>
                </a:ext>
              </a:extLst>
            </p:cNvPr>
            <p:cNvSpPr txBox="1"/>
            <p:nvPr/>
          </p:nvSpPr>
          <p:spPr>
            <a:xfrm>
              <a:off x="1187322" y="1457093"/>
              <a:ext cx="788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인증번호</a:t>
              </a: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EE6C17C-6FCA-43C2-93B3-FCEFC1C216A6}"/>
              </a:ext>
            </a:extLst>
          </p:cNvPr>
          <p:cNvSpPr/>
          <p:nvPr/>
        </p:nvSpPr>
        <p:spPr>
          <a:xfrm>
            <a:off x="10174989" y="1788449"/>
            <a:ext cx="1186070" cy="4209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중복확인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FEC917-BAB1-41CB-9A16-D986B2C67E69}"/>
              </a:ext>
            </a:extLst>
          </p:cNvPr>
          <p:cNvSpPr txBox="1"/>
          <p:nvPr/>
        </p:nvSpPr>
        <p:spPr>
          <a:xfrm>
            <a:off x="5915655" y="4898129"/>
            <a:ext cx="193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가입 화면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A7A9B32-49EC-4254-B7E3-930217FF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1506"/>
            <a:ext cx="2743200" cy="365125"/>
          </a:xfrm>
        </p:spPr>
        <p:txBody>
          <a:bodyPr/>
          <a:lstStyle/>
          <a:p>
            <a:fld id="{24390267-2393-4778-BAF2-841FF55E56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0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F677F-7857-449F-A908-5AE3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0267-2393-4778-BAF2-841FF55E56C8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4AC5B-14ED-4ACA-A4BE-EE3A291AB7B2}"/>
              </a:ext>
            </a:extLst>
          </p:cNvPr>
          <p:cNvGrpSpPr/>
          <p:nvPr/>
        </p:nvGrpSpPr>
        <p:grpSpPr>
          <a:xfrm>
            <a:off x="838200" y="378567"/>
            <a:ext cx="10515600" cy="1032790"/>
            <a:chOff x="838200" y="378567"/>
            <a:chExt cx="10515600" cy="103279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D9DD182-077D-4A3A-8C40-D2B9B478C6B3}"/>
                </a:ext>
              </a:extLst>
            </p:cNvPr>
            <p:cNvSpPr/>
            <p:nvPr/>
          </p:nvSpPr>
          <p:spPr>
            <a:xfrm>
              <a:off x="838200" y="378567"/>
              <a:ext cx="10515600" cy="103279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4E5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3200" spc="-150" dirty="0">
                  <a:solidFill>
                    <a:srgbClr val="FF4E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r>
                <a:rPr lang="en-US" altLang="ko-KR" sz="3200" spc="-15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Use Case Diagram</a:t>
              </a:r>
              <a:endParaRPr lang="en-US" altLang="ko-KR" sz="500" spc="-1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E89D38-8C69-46BA-B36E-181D10908AF1}"/>
                </a:ext>
              </a:extLst>
            </p:cNvPr>
            <p:cNvGrpSpPr/>
            <p:nvPr/>
          </p:nvGrpSpPr>
          <p:grpSpPr>
            <a:xfrm>
              <a:off x="10415414" y="681037"/>
              <a:ext cx="419612" cy="427383"/>
              <a:chOff x="983974" y="1202635"/>
              <a:chExt cx="536713" cy="54665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64E57B-D567-4C8D-B2FD-F82F3681A4E0}"/>
                  </a:ext>
                </a:extLst>
              </p:cNvPr>
              <p:cNvSpPr/>
              <p:nvPr/>
            </p:nvSpPr>
            <p:spPr>
              <a:xfrm>
                <a:off x="1133061" y="1202635"/>
                <a:ext cx="387626" cy="387626"/>
              </a:xfrm>
              <a:prstGeom prst="ellipse">
                <a:avLst/>
              </a:prstGeom>
              <a:noFill/>
              <a:ln w="28575">
                <a:solidFill>
                  <a:srgbClr val="FF4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38F0279-6C14-4AFD-8688-66BF410C4FDB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H="1">
                <a:off x="983974" y="1533494"/>
                <a:ext cx="205854" cy="215793"/>
              </a:xfrm>
              <a:prstGeom prst="line">
                <a:avLst/>
              </a:prstGeom>
              <a:ln w="28575">
                <a:solidFill>
                  <a:srgbClr val="FF4E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2A07AEF-CF12-49D9-B8CB-E9ECDC3AB484}"/>
                </a:ext>
              </a:extLst>
            </p:cNvPr>
            <p:cNvSpPr/>
            <p:nvPr/>
          </p:nvSpPr>
          <p:spPr>
            <a:xfrm rot="10800000">
              <a:off x="9832619" y="740672"/>
              <a:ext cx="427383" cy="308113"/>
            </a:xfrm>
            <a:prstGeom prst="triangle">
              <a:avLst/>
            </a:prstGeom>
            <a:solidFill>
              <a:srgbClr val="FF4E55"/>
            </a:solidFill>
            <a:ln>
              <a:solidFill>
                <a:srgbClr val="FF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A5F25D-89CE-4620-BF9F-DC4A26264E97}"/>
              </a:ext>
            </a:extLst>
          </p:cNvPr>
          <p:cNvSpPr/>
          <p:nvPr/>
        </p:nvSpPr>
        <p:spPr>
          <a:xfrm>
            <a:off x="2020541" y="1543050"/>
            <a:ext cx="8489673" cy="5235947"/>
          </a:xfrm>
          <a:prstGeom prst="rect">
            <a:avLst/>
          </a:prstGeom>
          <a:solidFill>
            <a:srgbClr val="EDE5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맛집 정보</a:t>
            </a:r>
            <a:r>
              <a:rPr lang="en-US" altLang="ko-KR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조회 시스템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790E63-C8B0-4A9C-9514-736C63829D2F}"/>
              </a:ext>
            </a:extLst>
          </p:cNvPr>
          <p:cNvSpPr/>
          <p:nvPr/>
        </p:nvSpPr>
        <p:spPr>
          <a:xfrm>
            <a:off x="3347526" y="2063925"/>
            <a:ext cx="1505093" cy="6791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작성 및 관리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FF4109E-6BC9-47F5-B00D-25E01E7D1E7B}"/>
              </a:ext>
            </a:extLst>
          </p:cNvPr>
          <p:cNvSpPr/>
          <p:nvPr/>
        </p:nvSpPr>
        <p:spPr>
          <a:xfrm>
            <a:off x="3380531" y="4733176"/>
            <a:ext cx="1515877" cy="6791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 정보 조회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6D9D35F-98A5-49E7-9671-EEF536B1230D}"/>
              </a:ext>
            </a:extLst>
          </p:cNvPr>
          <p:cNvSpPr/>
          <p:nvPr/>
        </p:nvSpPr>
        <p:spPr>
          <a:xfrm>
            <a:off x="5745510" y="3827041"/>
            <a:ext cx="1486582" cy="6791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BFE72C9-52B9-4B96-ABEF-4C47A43B651B}"/>
              </a:ext>
            </a:extLst>
          </p:cNvPr>
          <p:cNvSpPr/>
          <p:nvPr/>
        </p:nvSpPr>
        <p:spPr>
          <a:xfrm>
            <a:off x="8610953" y="3318178"/>
            <a:ext cx="1556971" cy="6791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관리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436FA3-FC7C-4D05-A206-0C37E71F649F}"/>
              </a:ext>
            </a:extLst>
          </p:cNvPr>
          <p:cNvGrpSpPr/>
          <p:nvPr/>
        </p:nvGrpSpPr>
        <p:grpSpPr>
          <a:xfrm>
            <a:off x="896176" y="1936479"/>
            <a:ext cx="856423" cy="1228119"/>
            <a:chOff x="838200" y="1560443"/>
            <a:chExt cx="914400" cy="1280255"/>
          </a:xfrm>
        </p:grpSpPr>
        <p:pic>
          <p:nvPicPr>
            <p:cNvPr id="23" name="그래픽 22" descr="남자">
              <a:extLst>
                <a:ext uri="{FF2B5EF4-FFF2-40B4-BE49-F238E27FC236}">
                  <a16:creationId xmlns:a16="http://schemas.microsoft.com/office/drawing/2014/main" id="{8C2C743F-DFE7-488C-A24B-F6C3A6CB3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200" y="1560443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EEFA3F-10BE-4E60-84C8-FD5215B56D94}"/>
                </a:ext>
              </a:extLst>
            </p:cNvPr>
            <p:cNvSpPr txBox="1"/>
            <p:nvPr/>
          </p:nvSpPr>
          <p:spPr>
            <a:xfrm>
              <a:off x="896177" y="2487772"/>
              <a:ext cx="791818" cy="35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A7B482-E0EF-4BBA-A4B7-5C61319F4CF3}"/>
              </a:ext>
            </a:extLst>
          </p:cNvPr>
          <p:cNvGrpSpPr/>
          <p:nvPr/>
        </p:nvGrpSpPr>
        <p:grpSpPr>
          <a:xfrm>
            <a:off x="10810324" y="3530001"/>
            <a:ext cx="849795" cy="1228119"/>
            <a:chOff x="838200" y="1697834"/>
            <a:chExt cx="914400" cy="1265883"/>
          </a:xfrm>
        </p:grpSpPr>
        <p:pic>
          <p:nvPicPr>
            <p:cNvPr id="26" name="그래픽 25" descr="남자">
              <a:extLst>
                <a:ext uri="{FF2B5EF4-FFF2-40B4-BE49-F238E27FC236}">
                  <a16:creationId xmlns:a16="http://schemas.microsoft.com/office/drawing/2014/main" id="{5095FFC6-4ED6-4F97-A758-722C1C0E4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200" y="1697834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716DC5-10D1-450E-84B6-1EC44258C7B4}"/>
                </a:ext>
              </a:extLst>
            </p:cNvPr>
            <p:cNvSpPr txBox="1"/>
            <p:nvPr/>
          </p:nvSpPr>
          <p:spPr>
            <a:xfrm>
              <a:off x="896177" y="2625163"/>
              <a:ext cx="791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관리자</a:t>
              </a:r>
              <a:endParaRPr lang="ko-KR" altLang="en-US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F0AFC16-C424-463B-A556-D0D0B4534DF4}"/>
              </a:ext>
            </a:extLst>
          </p:cNvPr>
          <p:cNvCxnSpPr>
            <a:cxnSpLocks/>
            <a:stCxn id="15" idx="6"/>
            <a:endCxn id="18" idx="0"/>
          </p:cNvCxnSpPr>
          <p:nvPr/>
        </p:nvCxnSpPr>
        <p:spPr>
          <a:xfrm>
            <a:off x="4852619" y="2403511"/>
            <a:ext cx="1636182" cy="1423530"/>
          </a:xfrm>
          <a:prstGeom prst="straightConnector1">
            <a:avLst/>
          </a:prstGeom>
          <a:ln w="28575">
            <a:solidFill>
              <a:srgbClr val="FF4E5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13ECDD-2A76-4186-81B8-75EE5F99A670}"/>
              </a:ext>
            </a:extLst>
          </p:cNvPr>
          <p:cNvSpPr txBox="1"/>
          <p:nvPr/>
        </p:nvSpPr>
        <p:spPr>
          <a:xfrm>
            <a:off x="7230505" y="4790194"/>
            <a:ext cx="117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&lt;&lt;include&gt;&gt;</a:t>
            </a:r>
            <a:endParaRPr lang="ko-KR" altLang="en-US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0F5549B-EFE0-4292-8639-8FC3130EF998}"/>
              </a:ext>
            </a:extLst>
          </p:cNvPr>
          <p:cNvSpPr/>
          <p:nvPr/>
        </p:nvSpPr>
        <p:spPr>
          <a:xfrm>
            <a:off x="8686667" y="4694604"/>
            <a:ext cx="1424479" cy="6791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 정보 관리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F75C74-72AB-4303-B25A-82643D2C4757}"/>
              </a:ext>
            </a:extLst>
          </p:cNvPr>
          <p:cNvSpPr/>
          <p:nvPr/>
        </p:nvSpPr>
        <p:spPr>
          <a:xfrm>
            <a:off x="3380531" y="2978593"/>
            <a:ext cx="1505093" cy="6791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</a:t>
            </a:r>
            <a:r>
              <a:rPr lang="en-US" altLang="ko-KR" sz="16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6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좋아요</a:t>
            </a:r>
            <a:r>
              <a:rPr lang="en-US" altLang="ko-KR" sz="16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 </a:t>
            </a:r>
            <a:r>
              <a:rPr lang="ko-KR" altLang="en-US" sz="1600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누르기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3F0745D-37E5-4495-A5B1-4DF2B9FF7B96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>
            <a:off x="7232092" y="3657764"/>
            <a:ext cx="1378861" cy="508863"/>
          </a:xfrm>
          <a:prstGeom prst="straightConnector1">
            <a:avLst/>
          </a:prstGeom>
          <a:ln w="28575">
            <a:solidFill>
              <a:srgbClr val="FF4E5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A40025F-8DA1-4CB6-9487-A5351816C1DE}"/>
              </a:ext>
            </a:extLst>
          </p:cNvPr>
          <p:cNvSpPr txBox="1"/>
          <p:nvPr/>
        </p:nvSpPr>
        <p:spPr>
          <a:xfrm>
            <a:off x="7339280" y="2708227"/>
            <a:ext cx="1164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&lt;&lt;include&gt;&gt;</a:t>
            </a:r>
            <a:endParaRPr lang="ko-KR" altLang="en-US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82E9EC-5970-4D72-9997-A8B1F75A8DB0}"/>
              </a:ext>
            </a:extLst>
          </p:cNvPr>
          <p:cNvSpPr txBox="1"/>
          <p:nvPr/>
        </p:nvSpPr>
        <p:spPr>
          <a:xfrm>
            <a:off x="7435393" y="3573641"/>
            <a:ext cx="117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&lt;&lt;include&gt;&gt;</a:t>
            </a:r>
            <a:endParaRPr lang="ko-KR" altLang="en-US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사각형: 둥근 모서리 14">
            <a:extLst>
              <a:ext uri="{FF2B5EF4-FFF2-40B4-BE49-F238E27FC236}">
                <a16:creationId xmlns:a16="http://schemas.microsoft.com/office/drawing/2014/main" id="{36790E63-C8B0-4A9C-9514-736C63829D2F}"/>
              </a:ext>
            </a:extLst>
          </p:cNvPr>
          <p:cNvSpPr/>
          <p:nvPr/>
        </p:nvSpPr>
        <p:spPr>
          <a:xfrm>
            <a:off x="3398527" y="5619413"/>
            <a:ext cx="1487097" cy="6791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E4BF032-0008-4FE5-B231-056BD4033D98}"/>
              </a:ext>
            </a:extLst>
          </p:cNvPr>
          <p:cNvCxnSpPr>
            <a:cxnSpLocks/>
            <a:stCxn id="62" idx="3"/>
            <a:endCxn id="52" idx="2"/>
          </p:cNvCxnSpPr>
          <p:nvPr/>
        </p:nvCxnSpPr>
        <p:spPr>
          <a:xfrm>
            <a:off x="1669073" y="5839904"/>
            <a:ext cx="1729454" cy="119095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625705" y="5512059"/>
            <a:ext cx="1391156" cy="955802"/>
            <a:chOff x="534847" y="2144530"/>
            <a:chExt cx="1514475" cy="110383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7EEFA3F-10BE-4E60-84C8-FD5215B56D94}"/>
                </a:ext>
              </a:extLst>
            </p:cNvPr>
            <p:cNvSpPr txBox="1"/>
            <p:nvPr/>
          </p:nvSpPr>
          <p:spPr>
            <a:xfrm>
              <a:off x="534847" y="2857374"/>
              <a:ext cx="1514475" cy="39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학교 메일시스템</a:t>
              </a: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466" y="2144530"/>
              <a:ext cx="757239" cy="757239"/>
            </a:xfrm>
            <a:prstGeom prst="rect">
              <a:avLst/>
            </a:prstGeom>
          </p:spPr>
        </p:pic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E4BF032-0008-4FE5-B231-056BD4033D98}"/>
              </a:ext>
            </a:extLst>
          </p:cNvPr>
          <p:cNvCxnSpPr>
            <a:cxnSpLocks/>
            <a:stCxn id="26" idx="1"/>
            <a:endCxn id="20" idx="6"/>
          </p:cNvCxnSpPr>
          <p:nvPr/>
        </p:nvCxnSpPr>
        <p:spPr>
          <a:xfrm flipH="1" flipV="1">
            <a:off x="10167924" y="3657764"/>
            <a:ext cx="642400" cy="315798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E4BF032-0008-4FE5-B231-056BD4033D98}"/>
              </a:ext>
            </a:extLst>
          </p:cNvPr>
          <p:cNvCxnSpPr>
            <a:cxnSpLocks/>
            <a:stCxn id="26" idx="1"/>
            <a:endCxn id="38" idx="6"/>
          </p:cNvCxnSpPr>
          <p:nvPr/>
        </p:nvCxnSpPr>
        <p:spPr>
          <a:xfrm flipH="1">
            <a:off x="10111146" y="3973562"/>
            <a:ext cx="699178" cy="1060628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F0AFC16-C424-463B-A556-D0D0B4534DF4}"/>
              </a:ext>
            </a:extLst>
          </p:cNvPr>
          <p:cNvCxnSpPr>
            <a:cxnSpLocks/>
            <a:stCxn id="93" idx="2"/>
            <a:endCxn id="18" idx="7"/>
          </p:cNvCxnSpPr>
          <p:nvPr/>
        </p:nvCxnSpPr>
        <p:spPr>
          <a:xfrm flipH="1">
            <a:off x="7014387" y="2383292"/>
            <a:ext cx="1607444" cy="1543211"/>
          </a:xfrm>
          <a:prstGeom prst="straightConnector1">
            <a:avLst/>
          </a:prstGeom>
          <a:ln w="28575">
            <a:solidFill>
              <a:srgbClr val="FF4E5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45">
            <a:extLst>
              <a:ext uri="{FF2B5EF4-FFF2-40B4-BE49-F238E27FC236}">
                <a16:creationId xmlns:a16="http://schemas.microsoft.com/office/drawing/2014/main" id="{F3F0745D-37E5-4495-A5B1-4DF2B9FF7B96}"/>
              </a:ext>
            </a:extLst>
          </p:cNvPr>
          <p:cNvCxnSpPr>
            <a:cxnSpLocks/>
            <a:stCxn id="38" idx="2"/>
            <a:endCxn id="18" idx="5"/>
          </p:cNvCxnSpPr>
          <p:nvPr/>
        </p:nvCxnSpPr>
        <p:spPr>
          <a:xfrm flipH="1" flipV="1">
            <a:off x="7014387" y="4406750"/>
            <a:ext cx="1672280" cy="627440"/>
          </a:xfrm>
          <a:prstGeom prst="straightConnector1">
            <a:avLst/>
          </a:prstGeom>
          <a:ln w="28575">
            <a:solidFill>
              <a:srgbClr val="FF4E5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E4BF032-0008-4FE5-B231-056BD4033D98}"/>
              </a:ext>
            </a:extLst>
          </p:cNvPr>
          <p:cNvCxnSpPr>
            <a:cxnSpLocks/>
            <a:stCxn id="23" idx="3"/>
            <a:endCxn id="17" idx="2"/>
          </p:cNvCxnSpPr>
          <p:nvPr/>
        </p:nvCxnSpPr>
        <p:spPr>
          <a:xfrm>
            <a:off x="1752599" y="2375061"/>
            <a:ext cx="1627932" cy="2697701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15">
            <a:extLst>
              <a:ext uri="{FF2B5EF4-FFF2-40B4-BE49-F238E27FC236}">
                <a16:creationId xmlns:a16="http://schemas.microsoft.com/office/drawing/2014/main" id="{4B60E20A-7602-4137-872F-69780E2A59A5}"/>
              </a:ext>
            </a:extLst>
          </p:cNvPr>
          <p:cNvSpPr/>
          <p:nvPr/>
        </p:nvSpPr>
        <p:spPr>
          <a:xfrm>
            <a:off x="3398527" y="3901165"/>
            <a:ext cx="1505093" cy="6791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조회</a:t>
            </a:r>
            <a:endParaRPr lang="en-US" altLang="ko-KR" spc="-1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9" name="연결선: 꺾임 29">
            <a:extLst>
              <a:ext uri="{FF2B5EF4-FFF2-40B4-BE49-F238E27FC236}">
                <a16:creationId xmlns:a16="http://schemas.microsoft.com/office/drawing/2014/main" id="{B95E8626-5A92-4496-AB4F-8903A5BE74BF}"/>
              </a:ext>
            </a:extLst>
          </p:cNvPr>
          <p:cNvCxnSpPr>
            <a:cxnSpLocks/>
            <a:stCxn id="41" idx="6"/>
            <a:endCxn id="18" idx="0"/>
          </p:cNvCxnSpPr>
          <p:nvPr/>
        </p:nvCxnSpPr>
        <p:spPr>
          <a:xfrm>
            <a:off x="4885624" y="3318179"/>
            <a:ext cx="1603177" cy="508862"/>
          </a:xfrm>
          <a:prstGeom prst="straightConnector1">
            <a:avLst/>
          </a:prstGeom>
          <a:ln w="28575">
            <a:solidFill>
              <a:srgbClr val="FF4E5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E4BF032-0008-4FE5-B231-056BD4033D98}"/>
              </a:ext>
            </a:extLst>
          </p:cNvPr>
          <p:cNvCxnSpPr>
            <a:cxnSpLocks/>
            <a:stCxn id="23" idx="3"/>
            <a:endCxn id="15" idx="2"/>
          </p:cNvCxnSpPr>
          <p:nvPr/>
        </p:nvCxnSpPr>
        <p:spPr>
          <a:xfrm>
            <a:off x="1752599" y="2375061"/>
            <a:ext cx="1594927" cy="28450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E4BF032-0008-4FE5-B231-056BD4033D98}"/>
              </a:ext>
            </a:extLst>
          </p:cNvPr>
          <p:cNvCxnSpPr>
            <a:cxnSpLocks/>
            <a:stCxn id="26" idx="1"/>
            <a:endCxn id="93" idx="6"/>
          </p:cNvCxnSpPr>
          <p:nvPr/>
        </p:nvCxnSpPr>
        <p:spPr>
          <a:xfrm flipH="1" flipV="1">
            <a:off x="10175983" y="2383292"/>
            <a:ext cx="634341" cy="1590270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DE4BF032-0008-4FE5-B231-056BD4033D98}"/>
              </a:ext>
            </a:extLst>
          </p:cNvPr>
          <p:cNvCxnSpPr>
            <a:cxnSpLocks/>
            <a:stCxn id="41" idx="2"/>
            <a:endCxn id="23" idx="3"/>
          </p:cNvCxnSpPr>
          <p:nvPr/>
        </p:nvCxnSpPr>
        <p:spPr>
          <a:xfrm flipH="1" flipV="1">
            <a:off x="1752599" y="2375061"/>
            <a:ext cx="1627932" cy="943118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E4BF032-0008-4FE5-B231-056BD4033D98}"/>
              </a:ext>
            </a:extLst>
          </p:cNvPr>
          <p:cNvCxnSpPr>
            <a:cxnSpLocks/>
            <a:stCxn id="23" idx="3"/>
            <a:endCxn id="52" idx="2"/>
          </p:cNvCxnSpPr>
          <p:nvPr/>
        </p:nvCxnSpPr>
        <p:spPr>
          <a:xfrm>
            <a:off x="1752599" y="2375061"/>
            <a:ext cx="1645928" cy="3583938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사각형: 둥근 모서리 15">
            <a:extLst>
              <a:ext uri="{FF2B5EF4-FFF2-40B4-BE49-F238E27FC236}">
                <a16:creationId xmlns:a16="http://schemas.microsoft.com/office/drawing/2014/main" id="{4B60E20A-7602-4137-872F-69780E2A59A5}"/>
              </a:ext>
            </a:extLst>
          </p:cNvPr>
          <p:cNvSpPr/>
          <p:nvPr/>
        </p:nvSpPr>
        <p:spPr>
          <a:xfrm>
            <a:off x="8621831" y="2043706"/>
            <a:ext cx="1554152" cy="6791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관리</a:t>
            </a: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E4BF032-0008-4FE5-B231-056BD4033D98}"/>
              </a:ext>
            </a:extLst>
          </p:cNvPr>
          <p:cNvCxnSpPr>
            <a:cxnSpLocks/>
            <a:stCxn id="23" idx="3"/>
            <a:endCxn id="53" idx="2"/>
          </p:cNvCxnSpPr>
          <p:nvPr/>
        </p:nvCxnSpPr>
        <p:spPr>
          <a:xfrm>
            <a:off x="1752599" y="2375061"/>
            <a:ext cx="1645928" cy="1865690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7213ECDD-2A76-4186-81B8-75EE5F99A670}"/>
              </a:ext>
            </a:extLst>
          </p:cNvPr>
          <p:cNvSpPr txBox="1"/>
          <p:nvPr/>
        </p:nvSpPr>
        <p:spPr>
          <a:xfrm>
            <a:off x="5278097" y="2835988"/>
            <a:ext cx="117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&lt;&lt;include&gt;&gt;</a:t>
            </a:r>
            <a:endParaRPr lang="ko-KR" altLang="en-US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13ECDD-2A76-4186-81B8-75EE5F99A670}"/>
              </a:ext>
            </a:extLst>
          </p:cNvPr>
          <p:cNvSpPr txBox="1"/>
          <p:nvPr/>
        </p:nvSpPr>
        <p:spPr>
          <a:xfrm>
            <a:off x="4813845" y="3587949"/>
            <a:ext cx="117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&lt;&lt;include&gt;&gt;</a:t>
            </a:r>
            <a:endParaRPr lang="ko-KR" altLang="en-US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47C6643-C01F-4327-9DB7-BE13B3A2901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232092" y="3973562"/>
            <a:ext cx="3578232" cy="194096"/>
          </a:xfrm>
          <a:prstGeom prst="line">
            <a:avLst/>
          </a:prstGeom>
          <a:ln w="28575">
            <a:solidFill>
              <a:srgbClr val="FF4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9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spc="-150" dirty="0">
            <a:latin typeface="나눔스퀘어_ac" panose="020B0600000101010101" pitchFamily="50" charset="-127"/>
            <a:ea typeface="나눔스퀘어_ac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2338</Words>
  <Application>Microsoft Office PowerPoint</Application>
  <PresentationFormat>와이드스크린</PresentationFormat>
  <Paragraphs>387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나눔스퀘어_ac ExtraBold</vt:lpstr>
      <vt:lpstr>나눔스퀘어_ac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가영 김</dc:creator>
  <cp:lastModifiedBy>가영 김</cp:lastModifiedBy>
  <cp:revision>272</cp:revision>
  <dcterms:created xsi:type="dcterms:W3CDTF">2020-09-16T02:12:24Z</dcterms:created>
  <dcterms:modified xsi:type="dcterms:W3CDTF">2020-12-16T13:49:05Z</dcterms:modified>
</cp:coreProperties>
</file>